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121" r:id="rId2"/>
    <p:sldId id="298" r:id="rId3"/>
    <p:sldId id="1701" r:id="rId4"/>
    <p:sldId id="1695" r:id="rId5"/>
    <p:sldId id="2024" r:id="rId6"/>
    <p:sldId id="265" r:id="rId7"/>
    <p:sldId id="2140" r:id="rId8"/>
    <p:sldId id="2131" r:id="rId9"/>
    <p:sldId id="2141" r:id="rId10"/>
    <p:sldId id="2132" r:id="rId11"/>
    <p:sldId id="296" r:id="rId1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BAEF"/>
    <a:srgbClr val="A939FF"/>
    <a:srgbClr val="A7A4E0"/>
    <a:srgbClr val="7B1790"/>
    <a:srgbClr val="9437FF"/>
    <a:srgbClr val="941651"/>
    <a:srgbClr val="FF40FF"/>
    <a:srgbClr val="151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98"/>
    <p:restoredTop sz="97155"/>
  </p:normalViewPr>
  <p:slideViewPr>
    <p:cSldViewPr snapToGrid="0" snapToObjects="1">
      <p:cViewPr varScale="1">
        <p:scale>
          <a:sx n="40" d="100"/>
          <a:sy n="40" d="100"/>
        </p:scale>
        <p:origin x="240" y="18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24221-C034-3D4C-A984-D685EC1141E1}" type="datetimeFigureOut">
              <a:rPr lang="es-ES_tradnl" smtClean="0"/>
              <a:t>15/4/24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3EE97-FD19-E54A-8A69-064E003092FA}" type="slidenum">
              <a:rPr lang="es-ES_tradnl" smtClean="0"/>
              <a:t>‹Nº›</a:t>
            </a:fld>
            <a:endParaRPr lang="es-ES_tradnl"/>
          </a:p>
        </p:txBody>
      </p:sp>
    </p:spTree>
    <p:extLst>
      <p:ext uri="{BB962C8B-B14F-4D97-AF65-F5344CB8AC3E}">
        <p14:creationId xmlns:p14="http://schemas.microsoft.com/office/powerpoint/2010/main" val="1963797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extLst>
      <p:ext uri="{BB962C8B-B14F-4D97-AF65-F5344CB8AC3E}">
        <p14:creationId xmlns:p14="http://schemas.microsoft.com/office/powerpoint/2010/main" val="237688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extLst>
      <p:ext uri="{BB962C8B-B14F-4D97-AF65-F5344CB8AC3E}">
        <p14:creationId xmlns:p14="http://schemas.microsoft.com/office/powerpoint/2010/main" val="120578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BFBD58CB-4C33-ED69-56B3-DF267BD4C6FC}"/>
            </a:ext>
          </a:extLst>
        </p:cNvPr>
        <p:cNvGrpSpPr/>
        <p:nvPr/>
      </p:nvGrpSpPr>
      <p:grpSpPr>
        <a:xfrm>
          <a:off x="0" y="0"/>
          <a:ext cx="0" cy="0"/>
          <a:chOff x="0" y="0"/>
          <a:chExt cx="0" cy="0"/>
        </a:xfrm>
      </p:grpSpPr>
      <p:sp>
        <p:nvSpPr>
          <p:cNvPr id="312" name="Google Shape;312;p14:notes">
            <a:extLst>
              <a:ext uri="{FF2B5EF4-FFF2-40B4-BE49-F238E27FC236}">
                <a16:creationId xmlns:a16="http://schemas.microsoft.com/office/drawing/2014/main" id="{FA816503-864C-C5D2-9767-C1E0A1A4D9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14:notes">
            <a:extLst>
              <a:ext uri="{FF2B5EF4-FFF2-40B4-BE49-F238E27FC236}">
                <a16:creationId xmlns:a16="http://schemas.microsoft.com/office/drawing/2014/main" id="{61EF411C-718E-7405-3B3C-2954AF15198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43100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F46824C7-F711-B8D4-02C5-23CD4F0AC2F6}"/>
            </a:ext>
          </a:extLst>
        </p:cNvPr>
        <p:cNvGrpSpPr/>
        <p:nvPr/>
      </p:nvGrpSpPr>
      <p:grpSpPr>
        <a:xfrm>
          <a:off x="0" y="0"/>
          <a:ext cx="0" cy="0"/>
          <a:chOff x="0" y="0"/>
          <a:chExt cx="0" cy="0"/>
        </a:xfrm>
      </p:grpSpPr>
      <p:sp>
        <p:nvSpPr>
          <p:cNvPr id="312" name="Google Shape;312;p14:notes">
            <a:extLst>
              <a:ext uri="{FF2B5EF4-FFF2-40B4-BE49-F238E27FC236}">
                <a16:creationId xmlns:a16="http://schemas.microsoft.com/office/drawing/2014/main" id="{2D63E4CF-8888-5AD2-679C-76148C1B9F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14:notes">
            <a:extLst>
              <a:ext uri="{FF2B5EF4-FFF2-40B4-BE49-F238E27FC236}">
                <a16:creationId xmlns:a16="http://schemas.microsoft.com/office/drawing/2014/main" id="{4B2CD410-1C2E-76CE-4843-13848F90078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6395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998BCD37-70FA-E05B-7E87-2366BD3447F4}"/>
            </a:ext>
          </a:extLst>
        </p:cNvPr>
        <p:cNvGrpSpPr/>
        <p:nvPr/>
      </p:nvGrpSpPr>
      <p:grpSpPr>
        <a:xfrm>
          <a:off x="0" y="0"/>
          <a:ext cx="0" cy="0"/>
          <a:chOff x="0" y="0"/>
          <a:chExt cx="0" cy="0"/>
        </a:xfrm>
      </p:grpSpPr>
      <p:sp>
        <p:nvSpPr>
          <p:cNvPr id="312" name="Google Shape;312;p14:notes">
            <a:extLst>
              <a:ext uri="{FF2B5EF4-FFF2-40B4-BE49-F238E27FC236}">
                <a16:creationId xmlns:a16="http://schemas.microsoft.com/office/drawing/2014/main" id="{1B28B73C-8675-80C5-48E3-7C29B518A8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14:notes">
            <a:extLst>
              <a:ext uri="{FF2B5EF4-FFF2-40B4-BE49-F238E27FC236}">
                <a16:creationId xmlns:a16="http://schemas.microsoft.com/office/drawing/2014/main" id="{652FF808-5993-FBD4-9374-9C65AEC1F96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1039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CE68886E-1597-6280-F0FE-995A33D6F914}"/>
            </a:ext>
          </a:extLst>
        </p:cNvPr>
        <p:cNvGrpSpPr/>
        <p:nvPr/>
      </p:nvGrpSpPr>
      <p:grpSpPr>
        <a:xfrm>
          <a:off x="0" y="0"/>
          <a:ext cx="0" cy="0"/>
          <a:chOff x="0" y="0"/>
          <a:chExt cx="0" cy="0"/>
        </a:xfrm>
      </p:grpSpPr>
      <p:sp>
        <p:nvSpPr>
          <p:cNvPr id="312" name="Google Shape;312;p14:notes">
            <a:extLst>
              <a:ext uri="{FF2B5EF4-FFF2-40B4-BE49-F238E27FC236}">
                <a16:creationId xmlns:a16="http://schemas.microsoft.com/office/drawing/2014/main" id="{258CAADE-0255-6CE8-188E-3C6E47FC91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14:notes">
            <a:extLst>
              <a:ext uri="{FF2B5EF4-FFF2-40B4-BE49-F238E27FC236}">
                <a16:creationId xmlns:a16="http://schemas.microsoft.com/office/drawing/2014/main" id="{CCDC3DB3-7F25-765E-4F04-9990065BA1D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2215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extLst>
      <p:ext uri="{BB962C8B-B14F-4D97-AF65-F5344CB8AC3E}">
        <p14:creationId xmlns:p14="http://schemas.microsoft.com/office/powerpoint/2010/main" val="3793469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405571-7B98-954D-8D6D-2A0D53A2D63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S_tradnl"/>
          </a:p>
        </p:txBody>
      </p:sp>
      <p:sp>
        <p:nvSpPr>
          <p:cNvPr id="3" name="Subtítulo 2">
            <a:extLst>
              <a:ext uri="{FF2B5EF4-FFF2-40B4-BE49-F238E27FC236}">
                <a16:creationId xmlns:a16="http://schemas.microsoft.com/office/drawing/2014/main" id="{D1DCBE44-2EEC-464E-9CF0-27CAD7DF8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S_tradnl"/>
          </a:p>
        </p:txBody>
      </p:sp>
      <p:sp>
        <p:nvSpPr>
          <p:cNvPr id="4" name="Marcador de fecha 3">
            <a:extLst>
              <a:ext uri="{FF2B5EF4-FFF2-40B4-BE49-F238E27FC236}">
                <a16:creationId xmlns:a16="http://schemas.microsoft.com/office/drawing/2014/main" id="{41C8B53E-84BB-D64D-A002-4C781C99D9DE}"/>
              </a:ext>
            </a:extLst>
          </p:cNvPr>
          <p:cNvSpPr>
            <a:spLocks noGrp="1"/>
          </p:cNvSpPr>
          <p:nvPr>
            <p:ph type="dt" sz="half" idx="10"/>
          </p:nvPr>
        </p:nvSpPr>
        <p:spPr/>
        <p:txBody>
          <a:bodyPr/>
          <a:lstStyle/>
          <a:p>
            <a:fld id="{5D046DE4-3AB8-7A44-AC46-82722CEB64D0}" type="datetimeFigureOut">
              <a:rPr lang="es-ES_tradnl" smtClean="0"/>
              <a:t>15/4/24</a:t>
            </a:fld>
            <a:endParaRPr lang="es-ES_tradnl"/>
          </a:p>
        </p:txBody>
      </p:sp>
      <p:sp>
        <p:nvSpPr>
          <p:cNvPr id="5" name="Marcador de pie de página 4">
            <a:extLst>
              <a:ext uri="{FF2B5EF4-FFF2-40B4-BE49-F238E27FC236}">
                <a16:creationId xmlns:a16="http://schemas.microsoft.com/office/drawing/2014/main" id="{1CADCA10-0CA0-0A46-A561-077CDEF80A43}"/>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6A6FE985-47F1-C04F-AF59-65B329813760}"/>
              </a:ext>
            </a:extLst>
          </p:cNvPr>
          <p:cNvSpPr>
            <a:spLocks noGrp="1"/>
          </p:cNvSpPr>
          <p:nvPr>
            <p:ph type="sldNum" sz="quarter" idx="12"/>
          </p:nvPr>
        </p:nvSpPr>
        <p:spPr/>
        <p:txBody>
          <a:bodyPr/>
          <a:lstStyle/>
          <a:p>
            <a:fld id="{3B0D4436-DDDF-B34B-ABAD-941BE90185FD}" type="slidenum">
              <a:rPr lang="es-ES_tradnl" smtClean="0"/>
              <a:t>‹Nº›</a:t>
            </a:fld>
            <a:endParaRPr lang="es-ES_tradnl"/>
          </a:p>
        </p:txBody>
      </p:sp>
    </p:spTree>
    <p:extLst>
      <p:ext uri="{BB962C8B-B14F-4D97-AF65-F5344CB8AC3E}">
        <p14:creationId xmlns:p14="http://schemas.microsoft.com/office/powerpoint/2010/main" val="134756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9AA727-4E5C-E647-A838-F6486F96AD72}"/>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7B3B5612-3B4C-5445-B6C0-6DA12879CE4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8C79CDBE-41AB-3540-80B0-CAB7BA9606CC}"/>
              </a:ext>
            </a:extLst>
          </p:cNvPr>
          <p:cNvSpPr>
            <a:spLocks noGrp="1"/>
          </p:cNvSpPr>
          <p:nvPr>
            <p:ph type="dt" sz="half" idx="10"/>
          </p:nvPr>
        </p:nvSpPr>
        <p:spPr/>
        <p:txBody>
          <a:bodyPr/>
          <a:lstStyle/>
          <a:p>
            <a:fld id="{5D046DE4-3AB8-7A44-AC46-82722CEB64D0}" type="datetimeFigureOut">
              <a:rPr lang="es-ES_tradnl" smtClean="0"/>
              <a:t>15/4/24</a:t>
            </a:fld>
            <a:endParaRPr lang="es-ES_tradnl"/>
          </a:p>
        </p:txBody>
      </p:sp>
      <p:sp>
        <p:nvSpPr>
          <p:cNvPr id="5" name="Marcador de pie de página 4">
            <a:extLst>
              <a:ext uri="{FF2B5EF4-FFF2-40B4-BE49-F238E27FC236}">
                <a16:creationId xmlns:a16="http://schemas.microsoft.com/office/drawing/2014/main" id="{268A1EBD-3C93-6742-9684-BB915F3E243F}"/>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1C78F360-49FE-BE4B-BB42-6AC3D99BCA09}"/>
              </a:ext>
            </a:extLst>
          </p:cNvPr>
          <p:cNvSpPr>
            <a:spLocks noGrp="1"/>
          </p:cNvSpPr>
          <p:nvPr>
            <p:ph type="sldNum" sz="quarter" idx="12"/>
          </p:nvPr>
        </p:nvSpPr>
        <p:spPr/>
        <p:txBody>
          <a:bodyPr/>
          <a:lstStyle/>
          <a:p>
            <a:fld id="{3B0D4436-DDDF-B34B-ABAD-941BE90185FD}" type="slidenum">
              <a:rPr lang="es-ES_tradnl" smtClean="0"/>
              <a:t>‹Nº›</a:t>
            </a:fld>
            <a:endParaRPr lang="es-ES_tradnl"/>
          </a:p>
        </p:txBody>
      </p:sp>
    </p:spTree>
    <p:extLst>
      <p:ext uri="{BB962C8B-B14F-4D97-AF65-F5344CB8AC3E}">
        <p14:creationId xmlns:p14="http://schemas.microsoft.com/office/powerpoint/2010/main" val="381416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36F02D-93C9-D845-8EC4-B4D23189E1EB}"/>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D2FBB2A1-AAF8-524F-B1D7-5A083EE26EE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5960B037-F284-B340-9620-2FC32631BDF3}"/>
              </a:ext>
            </a:extLst>
          </p:cNvPr>
          <p:cNvSpPr>
            <a:spLocks noGrp="1"/>
          </p:cNvSpPr>
          <p:nvPr>
            <p:ph type="dt" sz="half" idx="10"/>
          </p:nvPr>
        </p:nvSpPr>
        <p:spPr/>
        <p:txBody>
          <a:bodyPr/>
          <a:lstStyle/>
          <a:p>
            <a:fld id="{5D046DE4-3AB8-7A44-AC46-82722CEB64D0}" type="datetimeFigureOut">
              <a:rPr lang="es-ES_tradnl" smtClean="0"/>
              <a:t>15/4/24</a:t>
            </a:fld>
            <a:endParaRPr lang="es-ES_tradnl"/>
          </a:p>
        </p:txBody>
      </p:sp>
      <p:sp>
        <p:nvSpPr>
          <p:cNvPr id="5" name="Marcador de pie de página 4">
            <a:extLst>
              <a:ext uri="{FF2B5EF4-FFF2-40B4-BE49-F238E27FC236}">
                <a16:creationId xmlns:a16="http://schemas.microsoft.com/office/drawing/2014/main" id="{3E8DBD6D-FC44-A44B-A7F3-D540DBF90BDA}"/>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593E0861-3155-6F4F-ACE4-CCD3F190A721}"/>
              </a:ext>
            </a:extLst>
          </p:cNvPr>
          <p:cNvSpPr>
            <a:spLocks noGrp="1"/>
          </p:cNvSpPr>
          <p:nvPr>
            <p:ph type="sldNum" sz="quarter" idx="12"/>
          </p:nvPr>
        </p:nvSpPr>
        <p:spPr/>
        <p:txBody>
          <a:bodyPr/>
          <a:lstStyle/>
          <a:p>
            <a:fld id="{3B0D4436-DDDF-B34B-ABAD-941BE90185FD}" type="slidenum">
              <a:rPr lang="es-ES_tradnl" smtClean="0"/>
              <a:t>‹Nº›</a:t>
            </a:fld>
            <a:endParaRPr lang="es-ES_tradnl"/>
          </a:p>
        </p:txBody>
      </p:sp>
    </p:spTree>
    <p:extLst>
      <p:ext uri="{BB962C8B-B14F-4D97-AF65-F5344CB8AC3E}">
        <p14:creationId xmlns:p14="http://schemas.microsoft.com/office/powerpoint/2010/main" val="11633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4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33" name="Google Shape;33;p4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220125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FABA1-9BE2-1D4A-B27F-8A9464680E0D}"/>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721E6525-8742-A34F-940E-A017CB0B97D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F35ECFEE-A285-0C40-95D7-9C8E93765D0C}"/>
              </a:ext>
            </a:extLst>
          </p:cNvPr>
          <p:cNvSpPr>
            <a:spLocks noGrp="1"/>
          </p:cNvSpPr>
          <p:nvPr>
            <p:ph type="dt" sz="half" idx="10"/>
          </p:nvPr>
        </p:nvSpPr>
        <p:spPr/>
        <p:txBody>
          <a:bodyPr/>
          <a:lstStyle/>
          <a:p>
            <a:fld id="{5D046DE4-3AB8-7A44-AC46-82722CEB64D0}" type="datetimeFigureOut">
              <a:rPr lang="es-ES_tradnl" smtClean="0"/>
              <a:t>15/4/24</a:t>
            </a:fld>
            <a:endParaRPr lang="es-ES_tradnl"/>
          </a:p>
        </p:txBody>
      </p:sp>
      <p:sp>
        <p:nvSpPr>
          <p:cNvPr id="5" name="Marcador de pie de página 4">
            <a:extLst>
              <a:ext uri="{FF2B5EF4-FFF2-40B4-BE49-F238E27FC236}">
                <a16:creationId xmlns:a16="http://schemas.microsoft.com/office/drawing/2014/main" id="{E624834D-7F95-2845-88B2-66F1051C1395}"/>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2D59DC65-4D36-2347-9195-1035FD83401C}"/>
              </a:ext>
            </a:extLst>
          </p:cNvPr>
          <p:cNvSpPr>
            <a:spLocks noGrp="1"/>
          </p:cNvSpPr>
          <p:nvPr>
            <p:ph type="sldNum" sz="quarter" idx="12"/>
          </p:nvPr>
        </p:nvSpPr>
        <p:spPr/>
        <p:txBody>
          <a:bodyPr/>
          <a:lstStyle/>
          <a:p>
            <a:fld id="{3B0D4436-DDDF-B34B-ABAD-941BE90185FD}" type="slidenum">
              <a:rPr lang="es-ES_tradnl" smtClean="0"/>
              <a:t>‹Nº›</a:t>
            </a:fld>
            <a:endParaRPr lang="es-ES_tradnl"/>
          </a:p>
        </p:txBody>
      </p:sp>
    </p:spTree>
    <p:extLst>
      <p:ext uri="{BB962C8B-B14F-4D97-AF65-F5344CB8AC3E}">
        <p14:creationId xmlns:p14="http://schemas.microsoft.com/office/powerpoint/2010/main" val="175882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EC3B8E-F7CD-C84C-BBCF-D3C27E410D0E}"/>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8759756B-4C11-6D40-9781-51968860B5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A341F1C8-B6B0-6640-9F1B-45DF549853DE}"/>
              </a:ext>
            </a:extLst>
          </p:cNvPr>
          <p:cNvSpPr>
            <a:spLocks noGrp="1"/>
          </p:cNvSpPr>
          <p:nvPr>
            <p:ph type="dt" sz="half" idx="10"/>
          </p:nvPr>
        </p:nvSpPr>
        <p:spPr/>
        <p:txBody>
          <a:bodyPr/>
          <a:lstStyle/>
          <a:p>
            <a:fld id="{5D046DE4-3AB8-7A44-AC46-82722CEB64D0}" type="datetimeFigureOut">
              <a:rPr lang="es-ES_tradnl" smtClean="0"/>
              <a:t>15/4/24</a:t>
            </a:fld>
            <a:endParaRPr lang="es-ES_tradnl"/>
          </a:p>
        </p:txBody>
      </p:sp>
      <p:sp>
        <p:nvSpPr>
          <p:cNvPr id="5" name="Marcador de pie de página 4">
            <a:extLst>
              <a:ext uri="{FF2B5EF4-FFF2-40B4-BE49-F238E27FC236}">
                <a16:creationId xmlns:a16="http://schemas.microsoft.com/office/drawing/2014/main" id="{8CC25739-BE97-6F4B-9B66-53205421B20B}"/>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1096B5BC-A3D2-C24F-8B56-C80EB0C1C191}"/>
              </a:ext>
            </a:extLst>
          </p:cNvPr>
          <p:cNvSpPr>
            <a:spLocks noGrp="1"/>
          </p:cNvSpPr>
          <p:nvPr>
            <p:ph type="sldNum" sz="quarter" idx="12"/>
          </p:nvPr>
        </p:nvSpPr>
        <p:spPr/>
        <p:txBody>
          <a:bodyPr/>
          <a:lstStyle/>
          <a:p>
            <a:fld id="{3B0D4436-DDDF-B34B-ABAD-941BE90185FD}" type="slidenum">
              <a:rPr lang="es-ES_tradnl" smtClean="0"/>
              <a:t>‹Nº›</a:t>
            </a:fld>
            <a:endParaRPr lang="es-ES_tradnl"/>
          </a:p>
        </p:txBody>
      </p:sp>
    </p:spTree>
    <p:extLst>
      <p:ext uri="{BB962C8B-B14F-4D97-AF65-F5344CB8AC3E}">
        <p14:creationId xmlns:p14="http://schemas.microsoft.com/office/powerpoint/2010/main" val="366998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848822-CC28-3040-8783-5518DC97306F}"/>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AC078244-1BA1-D041-B2EC-1D1E819035D2}"/>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26070AF2-A791-F740-ABA4-2E40D625F1F0}"/>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F69179B3-A5E8-0A42-8DDC-6B106DC6CC5F}"/>
              </a:ext>
            </a:extLst>
          </p:cNvPr>
          <p:cNvSpPr>
            <a:spLocks noGrp="1"/>
          </p:cNvSpPr>
          <p:nvPr>
            <p:ph type="dt" sz="half" idx="10"/>
          </p:nvPr>
        </p:nvSpPr>
        <p:spPr/>
        <p:txBody>
          <a:bodyPr/>
          <a:lstStyle/>
          <a:p>
            <a:fld id="{5D046DE4-3AB8-7A44-AC46-82722CEB64D0}" type="datetimeFigureOut">
              <a:rPr lang="es-ES_tradnl" smtClean="0"/>
              <a:t>15/4/24</a:t>
            </a:fld>
            <a:endParaRPr lang="es-ES_tradnl"/>
          </a:p>
        </p:txBody>
      </p:sp>
      <p:sp>
        <p:nvSpPr>
          <p:cNvPr id="6" name="Marcador de pie de página 5">
            <a:extLst>
              <a:ext uri="{FF2B5EF4-FFF2-40B4-BE49-F238E27FC236}">
                <a16:creationId xmlns:a16="http://schemas.microsoft.com/office/drawing/2014/main" id="{ADE6D0DE-4673-0046-8DD5-645B4E30C923}"/>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6437164B-0CF9-7F42-8E69-57A315F89D40}"/>
              </a:ext>
            </a:extLst>
          </p:cNvPr>
          <p:cNvSpPr>
            <a:spLocks noGrp="1"/>
          </p:cNvSpPr>
          <p:nvPr>
            <p:ph type="sldNum" sz="quarter" idx="12"/>
          </p:nvPr>
        </p:nvSpPr>
        <p:spPr/>
        <p:txBody>
          <a:bodyPr/>
          <a:lstStyle/>
          <a:p>
            <a:fld id="{3B0D4436-DDDF-B34B-ABAD-941BE90185FD}" type="slidenum">
              <a:rPr lang="es-ES_tradnl" smtClean="0"/>
              <a:t>‹Nº›</a:t>
            </a:fld>
            <a:endParaRPr lang="es-ES_tradnl"/>
          </a:p>
        </p:txBody>
      </p:sp>
    </p:spTree>
    <p:extLst>
      <p:ext uri="{BB962C8B-B14F-4D97-AF65-F5344CB8AC3E}">
        <p14:creationId xmlns:p14="http://schemas.microsoft.com/office/powerpoint/2010/main" val="362576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D1F5B1-3866-3647-A089-4FEEC807299B}"/>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1D4FD895-5D00-9E41-BEB3-8BC7FCC9B4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8BEF1A37-1306-DA43-867A-85C542B21130}"/>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80DF3E85-5BC1-C649-B4A3-E277239B2E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33882E21-3E13-734F-802D-4D7DEB91572E}"/>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A15DDA6E-F1E4-FF48-AEC1-1898E6853E99}"/>
              </a:ext>
            </a:extLst>
          </p:cNvPr>
          <p:cNvSpPr>
            <a:spLocks noGrp="1"/>
          </p:cNvSpPr>
          <p:nvPr>
            <p:ph type="dt" sz="half" idx="10"/>
          </p:nvPr>
        </p:nvSpPr>
        <p:spPr/>
        <p:txBody>
          <a:bodyPr/>
          <a:lstStyle/>
          <a:p>
            <a:fld id="{5D046DE4-3AB8-7A44-AC46-82722CEB64D0}" type="datetimeFigureOut">
              <a:rPr lang="es-ES_tradnl" smtClean="0"/>
              <a:t>15/4/24</a:t>
            </a:fld>
            <a:endParaRPr lang="es-ES_tradnl"/>
          </a:p>
        </p:txBody>
      </p:sp>
      <p:sp>
        <p:nvSpPr>
          <p:cNvPr id="8" name="Marcador de pie de página 7">
            <a:extLst>
              <a:ext uri="{FF2B5EF4-FFF2-40B4-BE49-F238E27FC236}">
                <a16:creationId xmlns:a16="http://schemas.microsoft.com/office/drawing/2014/main" id="{7C0CB009-3968-D740-9FCF-1FBEAF7E0B3F}"/>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64B559CC-CC37-2843-BCC4-ADEF1A8F2396}"/>
              </a:ext>
            </a:extLst>
          </p:cNvPr>
          <p:cNvSpPr>
            <a:spLocks noGrp="1"/>
          </p:cNvSpPr>
          <p:nvPr>
            <p:ph type="sldNum" sz="quarter" idx="12"/>
          </p:nvPr>
        </p:nvSpPr>
        <p:spPr/>
        <p:txBody>
          <a:bodyPr/>
          <a:lstStyle/>
          <a:p>
            <a:fld id="{3B0D4436-DDDF-B34B-ABAD-941BE90185FD}" type="slidenum">
              <a:rPr lang="es-ES_tradnl" smtClean="0"/>
              <a:t>‹Nº›</a:t>
            </a:fld>
            <a:endParaRPr lang="es-ES_tradnl"/>
          </a:p>
        </p:txBody>
      </p:sp>
    </p:spTree>
    <p:extLst>
      <p:ext uri="{BB962C8B-B14F-4D97-AF65-F5344CB8AC3E}">
        <p14:creationId xmlns:p14="http://schemas.microsoft.com/office/powerpoint/2010/main" val="376367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E5CA8-DDD1-2D40-99BE-58916DB25F8E}"/>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A22A5F68-36B3-4D4E-9A36-BE7C5D8B2C13}"/>
              </a:ext>
            </a:extLst>
          </p:cNvPr>
          <p:cNvSpPr>
            <a:spLocks noGrp="1"/>
          </p:cNvSpPr>
          <p:nvPr>
            <p:ph type="dt" sz="half" idx="10"/>
          </p:nvPr>
        </p:nvSpPr>
        <p:spPr/>
        <p:txBody>
          <a:bodyPr/>
          <a:lstStyle/>
          <a:p>
            <a:fld id="{5D046DE4-3AB8-7A44-AC46-82722CEB64D0}" type="datetimeFigureOut">
              <a:rPr lang="es-ES_tradnl" smtClean="0"/>
              <a:t>15/4/24</a:t>
            </a:fld>
            <a:endParaRPr lang="es-ES_tradnl"/>
          </a:p>
        </p:txBody>
      </p:sp>
      <p:sp>
        <p:nvSpPr>
          <p:cNvPr id="4" name="Marcador de pie de página 3">
            <a:extLst>
              <a:ext uri="{FF2B5EF4-FFF2-40B4-BE49-F238E27FC236}">
                <a16:creationId xmlns:a16="http://schemas.microsoft.com/office/drawing/2014/main" id="{C33988F5-DF57-F246-BF09-E8E55817FBC2}"/>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21D3EE97-9A46-4043-BC00-CFD1BDC7BEE4}"/>
              </a:ext>
            </a:extLst>
          </p:cNvPr>
          <p:cNvSpPr>
            <a:spLocks noGrp="1"/>
          </p:cNvSpPr>
          <p:nvPr>
            <p:ph type="sldNum" sz="quarter" idx="12"/>
          </p:nvPr>
        </p:nvSpPr>
        <p:spPr/>
        <p:txBody>
          <a:bodyPr/>
          <a:lstStyle/>
          <a:p>
            <a:fld id="{3B0D4436-DDDF-B34B-ABAD-941BE90185FD}" type="slidenum">
              <a:rPr lang="es-ES_tradnl" smtClean="0"/>
              <a:t>‹Nº›</a:t>
            </a:fld>
            <a:endParaRPr lang="es-ES_tradnl"/>
          </a:p>
        </p:txBody>
      </p:sp>
    </p:spTree>
    <p:extLst>
      <p:ext uri="{BB962C8B-B14F-4D97-AF65-F5344CB8AC3E}">
        <p14:creationId xmlns:p14="http://schemas.microsoft.com/office/powerpoint/2010/main" val="359728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A17F5C-E079-7345-B185-978ECD019F00}"/>
              </a:ext>
            </a:extLst>
          </p:cNvPr>
          <p:cNvSpPr>
            <a:spLocks noGrp="1"/>
          </p:cNvSpPr>
          <p:nvPr>
            <p:ph type="dt" sz="half" idx="10"/>
          </p:nvPr>
        </p:nvSpPr>
        <p:spPr/>
        <p:txBody>
          <a:bodyPr/>
          <a:lstStyle/>
          <a:p>
            <a:fld id="{5D046DE4-3AB8-7A44-AC46-82722CEB64D0}" type="datetimeFigureOut">
              <a:rPr lang="es-ES_tradnl" smtClean="0"/>
              <a:t>15/4/24</a:t>
            </a:fld>
            <a:endParaRPr lang="es-ES_tradnl"/>
          </a:p>
        </p:txBody>
      </p:sp>
      <p:sp>
        <p:nvSpPr>
          <p:cNvPr id="3" name="Marcador de pie de página 2">
            <a:extLst>
              <a:ext uri="{FF2B5EF4-FFF2-40B4-BE49-F238E27FC236}">
                <a16:creationId xmlns:a16="http://schemas.microsoft.com/office/drawing/2014/main" id="{963284FE-E350-2043-980E-680AC4E1C74E}"/>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42F50DA8-B256-5547-8A0A-7B04AB510A4C}"/>
              </a:ext>
            </a:extLst>
          </p:cNvPr>
          <p:cNvSpPr>
            <a:spLocks noGrp="1"/>
          </p:cNvSpPr>
          <p:nvPr>
            <p:ph type="sldNum" sz="quarter" idx="12"/>
          </p:nvPr>
        </p:nvSpPr>
        <p:spPr/>
        <p:txBody>
          <a:bodyPr/>
          <a:lstStyle/>
          <a:p>
            <a:fld id="{3B0D4436-DDDF-B34B-ABAD-941BE90185FD}" type="slidenum">
              <a:rPr lang="es-ES_tradnl" smtClean="0"/>
              <a:t>‹Nº›</a:t>
            </a:fld>
            <a:endParaRPr lang="es-ES_tradnl"/>
          </a:p>
        </p:txBody>
      </p:sp>
    </p:spTree>
    <p:extLst>
      <p:ext uri="{BB962C8B-B14F-4D97-AF65-F5344CB8AC3E}">
        <p14:creationId xmlns:p14="http://schemas.microsoft.com/office/powerpoint/2010/main" val="150216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8ABE7B-0EF1-C04C-AE10-C10D39B5E27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5AD4EC79-003E-C34A-A06B-CBBE7018E6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D859E384-38AA-924F-B580-C465AE4FD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6BF00C8-0C38-4C4D-A67C-855E2C5FA354}"/>
              </a:ext>
            </a:extLst>
          </p:cNvPr>
          <p:cNvSpPr>
            <a:spLocks noGrp="1"/>
          </p:cNvSpPr>
          <p:nvPr>
            <p:ph type="dt" sz="half" idx="10"/>
          </p:nvPr>
        </p:nvSpPr>
        <p:spPr/>
        <p:txBody>
          <a:bodyPr/>
          <a:lstStyle/>
          <a:p>
            <a:fld id="{5D046DE4-3AB8-7A44-AC46-82722CEB64D0}" type="datetimeFigureOut">
              <a:rPr lang="es-ES_tradnl" smtClean="0"/>
              <a:t>15/4/24</a:t>
            </a:fld>
            <a:endParaRPr lang="es-ES_tradnl"/>
          </a:p>
        </p:txBody>
      </p:sp>
      <p:sp>
        <p:nvSpPr>
          <p:cNvPr id="6" name="Marcador de pie de página 5">
            <a:extLst>
              <a:ext uri="{FF2B5EF4-FFF2-40B4-BE49-F238E27FC236}">
                <a16:creationId xmlns:a16="http://schemas.microsoft.com/office/drawing/2014/main" id="{9D6B63A7-95DB-454D-8AFB-2D2CFF19D11F}"/>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530ABB36-1453-3749-BE75-830B9A4B74C8}"/>
              </a:ext>
            </a:extLst>
          </p:cNvPr>
          <p:cNvSpPr>
            <a:spLocks noGrp="1"/>
          </p:cNvSpPr>
          <p:nvPr>
            <p:ph type="sldNum" sz="quarter" idx="12"/>
          </p:nvPr>
        </p:nvSpPr>
        <p:spPr/>
        <p:txBody>
          <a:bodyPr/>
          <a:lstStyle/>
          <a:p>
            <a:fld id="{3B0D4436-DDDF-B34B-ABAD-941BE90185FD}" type="slidenum">
              <a:rPr lang="es-ES_tradnl" smtClean="0"/>
              <a:t>‹Nº›</a:t>
            </a:fld>
            <a:endParaRPr lang="es-ES_tradnl"/>
          </a:p>
        </p:txBody>
      </p:sp>
    </p:spTree>
    <p:extLst>
      <p:ext uri="{BB962C8B-B14F-4D97-AF65-F5344CB8AC3E}">
        <p14:creationId xmlns:p14="http://schemas.microsoft.com/office/powerpoint/2010/main" val="32932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DA93B-5BFF-6C4E-84D4-19C426F97A3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EF858BDF-B59A-0145-8F1A-ADEA7F4488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4E5CB2CA-EE35-5846-883A-60BCCBEDB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139BB44-3BB8-FA42-A0EE-7C1AD32435C2}"/>
              </a:ext>
            </a:extLst>
          </p:cNvPr>
          <p:cNvSpPr>
            <a:spLocks noGrp="1"/>
          </p:cNvSpPr>
          <p:nvPr>
            <p:ph type="dt" sz="half" idx="10"/>
          </p:nvPr>
        </p:nvSpPr>
        <p:spPr/>
        <p:txBody>
          <a:bodyPr/>
          <a:lstStyle/>
          <a:p>
            <a:fld id="{5D046DE4-3AB8-7A44-AC46-82722CEB64D0}" type="datetimeFigureOut">
              <a:rPr lang="es-ES_tradnl" smtClean="0"/>
              <a:t>15/4/24</a:t>
            </a:fld>
            <a:endParaRPr lang="es-ES_tradnl"/>
          </a:p>
        </p:txBody>
      </p:sp>
      <p:sp>
        <p:nvSpPr>
          <p:cNvPr id="6" name="Marcador de pie de página 5">
            <a:extLst>
              <a:ext uri="{FF2B5EF4-FFF2-40B4-BE49-F238E27FC236}">
                <a16:creationId xmlns:a16="http://schemas.microsoft.com/office/drawing/2014/main" id="{8636C4A2-3A87-C448-826D-6AAFA1E98229}"/>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0E065CA4-70F6-CC48-8BDE-94CCDCB7D0B0}"/>
              </a:ext>
            </a:extLst>
          </p:cNvPr>
          <p:cNvSpPr>
            <a:spLocks noGrp="1"/>
          </p:cNvSpPr>
          <p:nvPr>
            <p:ph type="sldNum" sz="quarter" idx="12"/>
          </p:nvPr>
        </p:nvSpPr>
        <p:spPr/>
        <p:txBody>
          <a:bodyPr/>
          <a:lstStyle/>
          <a:p>
            <a:fld id="{3B0D4436-DDDF-B34B-ABAD-941BE90185FD}" type="slidenum">
              <a:rPr lang="es-ES_tradnl" smtClean="0"/>
              <a:t>‹Nº›</a:t>
            </a:fld>
            <a:endParaRPr lang="es-ES_tradnl"/>
          </a:p>
        </p:txBody>
      </p:sp>
    </p:spTree>
    <p:extLst>
      <p:ext uri="{BB962C8B-B14F-4D97-AF65-F5344CB8AC3E}">
        <p14:creationId xmlns:p14="http://schemas.microsoft.com/office/powerpoint/2010/main" val="82906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67D151-EE21-4A4A-9B47-A867FC8ED7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C5F49189-8F91-6F4D-9BB7-EC68E985F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24FF5E67-9136-A944-A238-6912A7A16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46DE4-3AB8-7A44-AC46-82722CEB64D0}" type="datetimeFigureOut">
              <a:rPr lang="es-ES_tradnl" smtClean="0"/>
              <a:t>15/4/24</a:t>
            </a:fld>
            <a:endParaRPr lang="es-ES_tradnl"/>
          </a:p>
        </p:txBody>
      </p:sp>
      <p:sp>
        <p:nvSpPr>
          <p:cNvPr id="5" name="Marcador de pie de página 4">
            <a:extLst>
              <a:ext uri="{FF2B5EF4-FFF2-40B4-BE49-F238E27FC236}">
                <a16:creationId xmlns:a16="http://schemas.microsoft.com/office/drawing/2014/main" id="{C593C06D-461A-1A4F-AF66-42F5A9B87C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B17A4DE7-0781-C64D-B46A-18E1631FB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D4436-DDDF-B34B-ABAD-941BE90185FD}" type="slidenum">
              <a:rPr lang="es-ES_tradnl" smtClean="0"/>
              <a:t>‹Nº›</a:t>
            </a:fld>
            <a:endParaRPr lang="es-ES_tradnl"/>
          </a:p>
        </p:txBody>
      </p:sp>
    </p:spTree>
    <p:extLst>
      <p:ext uri="{BB962C8B-B14F-4D97-AF65-F5344CB8AC3E}">
        <p14:creationId xmlns:p14="http://schemas.microsoft.com/office/powerpoint/2010/main" val="213200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12.png"/><Relationship Id="rId5" Type="http://schemas.openxmlformats.org/officeDocument/2006/relationships/image" Target="../media/image19.png"/><Relationship Id="rId10" Type="http://schemas.openxmlformats.org/officeDocument/2006/relationships/image" Target="../media/image11.png"/><Relationship Id="rId4" Type="http://schemas.openxmlformats.org/officeDocument/2006/relationships/image" Target="../media/image18.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hyperlink" Target="https://www.leychile.cl/Navegar?idNorma=1039348&amp;idParte=&amp;idVersion="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www.leychile.cl/Navegar?idNorma=1039348&amp;idParte=9252036&amp;idVersion=" TargetMode="External"/><Relationship Id="rId5" Type="http://schemas.openxmlformats.org/officeDocument/2006/relationships/hyperlink" Target="https://www.leychile.cl/Navegar?idNorma=1039348&amp;idParte=10042018&amp;idVersion="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5" name="Google Shape;95;p1">
            <a:extLst>
              <a:ext uri="{FF2B5EF4-FFF2-40B4-BE49-F238E27FC236}">
                <a16:creationId xmlns:a16="http://schemas.microsoft.com/office/drawing/2014/main" id="{D7B87433-E426-412A-8CDA-5FF44971A263}"/>
              </a:ext>
            </a:extLst>
          </p:cNvPr>
          <p:cNvPicPr preferRelativeResize="0"/>
          <p:nvPr/>
        </p:nvPicPr>
        <p:blipFill rotWithShape="1">
          <a:blip r:embed="rId3">
            <a:alphaModFix/>
          </a:blip>
          <a:srcRect/>
          <a:stretch/>
        </p:blipFill>
        <p:spPr>
          <a:xfrm>
            <a:off x="0" y="0"/>
            <a:ext cx="12192000" cy="6857984"/>
          </a:xfrm>
          <a:prstGeom prst="rect">
            <a:avLst/>
          </a:prstGeom>
          <a:noFill/>
          <a:ln>
            <a:noFill/>
          </a:ln>
        </p:spPr>
      </p:pic>
      <p:pic>
        <p:nvPicPr>
          <p:cNvPr id="92" name="Google Shape;92;p1"/>
          <p:cNvPicPr preferRelativeResize="0"/>
          <p:nvPr/>
        </p:nvPicPr>
        <p:blipFill rotWithShape="1">
          <a:blip r:embed="rId4">
            <a:alphaModFix/>
          </a:blip>
          <a:srcRect/>
          <a:stretch/>
        </p:blipFill>
        <p:spPr>
          <a:xfrm>
            <a:off x="345064" y="5391506"/>
            <a:ext cx="11520189" cy="1223934"/>
          </a:xfrm>
          <a:prstGeom prst="rect">
            <a:avLst/>
          </a:prstGeom>
          <a:noFill/>
          <a:ln>
            <a:noFill/>
          </a:ln>
        </p:spPr>
      </p:pic>
      <p:pic>
        <p:nvPicPr>
          <p:cNvPr id="93" name="Google Shape;93;p1"/>
          <p:cNvPicPr preferRelativeResize="0"/>
          <p:nvPr/>
        </p:nvPicPr>
        <p:blipFill rotWithShape="1">
          <a:blip r:embed="rId5">
            <a:alphaModFix/>
          </a:blip>
          <a:srcRect t="24186" r="-2092" b="25612"/>
          <a:stretch/>
        </p:blipFill>
        <p:spPr>
          <a:xfrm>
            <a:off x="566889" y="635437"/>
            <a:ext cx="2230099" cy="1367923"/>
          </a:xfrm>
          <a:prstGeom prst="rect">
            <a:avLst/>
          </a:prstGeom>
          <a:noFill/>
          <a:ln>
            <a:noFill/>
          </a:ln>
        </p:spPr>
      </p:pic>
      <p:sp>
        <p:nvSpPr>
          <p:cNvPr id="96" name="Google Shape;96;p1"/>
          <p:cNvSpPr txBox="1"/>
          <p:nvPr/>
        </p:nvSpPr>
        <p:spPr>
          <a:xfrm>
            <a:off x="5609835" y="4102592"/>
            <a:ext cx="6015276" cy="1877366"/>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endParaRPr lang="en-US" b="1" i="0" u="none" strike="noStrike" cap="none" dirty="0">
              <a:solidFill>
                <a:srgbClr val="1F3864"/>
              </a:solidFill>
              <a:latin typeface="Montserrat"/>
              <a:ea typeface="Montserrat"/>
              <a:cs typeface="Montserrat"/>
              <a:sym typeface="Montserrat"/>
            </a:endParaRPr>
          </a:p>
          <a:p>
            <a:pPr marL="0" marR="0" lvl="0" indent="0" algn="ctr" rtl="0">
              <a:spcBef>
                <a:spcPts val="0"/>
              </a:spcBef>
              <a:spcAft>
                <a:spcPts val="0"/>
              </a:spcAft>
              <a:buNone/>
            </a:pPr>
            <a:r>
              <a:rPr lang="en-US" b="1" dirty="0">
                <a:solidFill>
                  <a:srgbClr val="1F3864"/>
                </a:solidFill>
                <a:latin typeface="Montserrat"/>
                <a:ea typeface="Montserrat"/>
                <a:cs typeface="Montserrat"/>
                <a:sym typeface="Montserrat"/>
              </a:rPr>
              <a:t>Carolina </a:t>
            </a:r>
            <a:r>
              <a:rPr lang="en-US" b="1" dirty="0" err="1">
                <a:solidFill>
                  <a:srgbClr val="1F3864"/>
                </a:solidFill>
                <a:latin typeface="Montserrat"/>
                <a:ea typeface="Montserrat"/>
                <a:cs typeface="Montserrat"/>
                <a:sym typeface="Montserrat"/>
              </a:rPr>
              <a:t>Goic</a:t>
            </a:r>
            <a:endParaRPr lang="en-US" b="1" dirty="0">
              <a:solidFill>
                <a:srgbClr val="1F3864"/>
              </a:solidFill>
              <a:latin typeface="Montserrat"/>
              <a:ea typeface="Montserrat"/>
              <a:cs typeface="Montserrat"/>
              <a:sym typeface="Montserrat"/>
            </a:endParaRPr>
          </a:p>
          <a:p>
            <a:pPr marL="0" marR="0" lvl="0" indent="0" algn="ctr" rtl="0">
              <a:spcBef>
                <a:spcPts val="0"/>
              </a:spcBef>
              <a:spcAft>
                <a:spcPts val="0"/>
              </a:spcAft>
              <a:buNone/>
            </a:pPr>
            <a:r>
              <a:rPr lang="en-US" b="1" dirty="0" err="1">
                <a:solidFill>
                  <a:schemeClr val="bg1">
                    <a:lumMod val="50000"/>
                  </a:schemeClr>
                </a:solidFill>
                <a:latin typeface="Montserrat"/>
                <a:ea typeface="Montserrat"/>
                <a:cs typeface="Montserrat"/>
                <a:sym typeface="Montserrat"/>
              </a:rPr>
              <a:t>Directora</a:t>
            </a:r>
            <a:r>
              <a:rPr lang="en-US" b="1" dirty="0">
                <a:solidFill>
                  <a:schemeClr val="bg1">
                    <a:lumMod val="50000"/>
                  </a:schemeClr>
                </a:solidFill>
                <a:latin typeface="Montserrat"/>
                <a:ea typeface="Montserrat"/>
                <a:cs typeface="Montserrat"/>
                <a:sym typeface="Montserrat"/>
              </a:rPr>
              <a:t> </a:t>
            </a:r>
            <a:r>
              <a:rPr lang="en-US" b="1" dirty="0" err="1">
                <a:solidFill>
                  <a:schemeClr val="bg1">
                    <a:lumMod val="50000"/>
                  </a:schemeClr>
                </a:solidFill>
                <a:latin typeface="Montserrat"/>
                <a:ea typeface="Montserrat"/>
                <a:cs typeface="Montserrat"/>
                <a:sym typeface="Montserrat"/>
              </a:rPr>
              <a:t>Ejecutiva</a:t>
            </a:r>
            <a:endParaRPr lang="en-US" b="1" dirty="0">
              <a:solidFill>
                <a:schemeClr val="bg1">
                  <a:lumMod val="50000"/>
                </a:schemeClr>
              </a:solidFill>
              <a:latin typeface="Montserrat"/>
              <a:ea typeface="Montserrat"/>
              <a:cs typeface="Montserrat"/>
              <a:sym typeface="Montserrat"/>
            </a:endParaRPr>
          </a:p>
          <a:p>
            <a:pPr marL="0" marR="0" lvl="0" indent="0" algn="ctr" rtl="0">
              <a:spcBef>
                <a:spcPts val="0"/>
              </a:spcBef>
              <a:spcAft>
                <a:spcPts val="0"/>
              </a:spcAft>
              <a:buNone/>
            </a:pPr>
            <a:r>
              <a:rPr lang="en-US" b="1" i="0" u="none" strike="noStrike" cap="none" dirty="0" err="1">
                <a:solidFill>
                  <a:schemeClr val="bg1">
                    <a:lumMod val="50000"/>
                  </a:schemeClr>
                </a:solidFill>
                <a:latin typeface="Montserrat"/>
                <a:ea typeface="Montserrat"/>
                <a:cs typeface="Montserrat"/>
                <a:sym typeface="Montserrat"/>
              </a:rPr>
              <a:t>Acad</a:t>
            </a:r>
            <a:r>
              <a:rPr lang="en-US" b="1" dirty="0" err="1">
                <a:solidFill>
                  <a:schemeClr val="bg1">
                    <a:lumMod val="50000"/>
                  </a:schemeClr>
                </a:solidFill>
                <a:latin typeface="Montserrat"/>
                <a:ea typeface="Montserrat"/>
                <a:cs typeface="Montserrat"/>
                <a:sym typeface="Montserrat"/>
              </a:rPr>
              <a:t>émica</a:t>
            </a:r>
            <a:r>
              <a:rPr lang="en-US" b="1" dirty="0">
                <a:solidFill>
                  <a:schemeClr val="bg1">
                    <a:lumMod val="50000"/>
                  </a:schemeClr>
                </a:solidFill>
                <a:latin typeface="Montserrat"/>
                <a:ea typeface="Montserrat"/>
                <a:cs typeface="Montserrat"/>
                <a:sym typeface="Montserrat"/>
              </a:rPr>
              <a:t> Escuela de </a:t>
            </a:r>
            <a:r>
              <a:rPr lang="en-US" b="1" dirty="0" err="1">
                <a:solidFill>
                  <a:schemeClr val="bg1">
                    <a:lumMod val="50000"/>
                  </a:schemeClr>
                </a:solidFill>
                <a:latin typeface="Montserrat"/>
                <a:ea typeface="Montserrat"/>
                <a:cs typeface="Montserrat"/>
                <a:sym typeface="Montserrat"/>
              </a:rPr>
              <a:t>Medicina</a:t>
            </a:r>
            <a:endParaRPr lang="en-US" b="1" dirty="0">
              <a:solidFill>
                <a:schemeClr val="bg1">
                  <a:lumMod val="50000"/>
                </a:schemeClr>
              </a:solidFill>
              <a:latin typeface="Montserrat"/>
              <a:ea typeface="Montserrat"/>
              <a:cs typeface="Montserrat"/>
              <a:sym typeface="Montserrat"/>
            </a:endParaRPr>
          </a:p>
          <a:p>
            <a:pPr marL="0" marR="0" lvl="0" indent="0" algn="ctr" rtl="0">
              <a:spcBef>
                <a:spcPts val="0"/>
              </a:spcBef>
              <a:spcAft>
                <a:spcPts val="0"/>
              </a:spcAft>
              <a:buNone/>
            </a:pPr>
            <a:r>
              <a:rPr lang="en-US" b="1" i="0" u="none" strike="noStrike" cap="none" dirty="0" err="1">
                <a:solidFill>
                  <a:schemeClr val="bg1">
                    <a:lumMod val="50000"/>
                  </a:schemeClr>
                </a:solidFill>
                <a:latin typeface="Montserrat"/>
                <a:ea typeface="Montserrat"/>
                <a:cs typeface="Montserrat"/>
                <a:sym typeface="Montserrat"/>
              </a:rPr>
              <a:t>Pontiticia</a:t>
            </a:r>
            <a:r>
              <a:rPr lang="en-US" b="1" i="0" u="none" strike="noStrike" cap="none" dirty="0">
                <a:solidFill>
                  <a:schemeClr val="bg1">
                    <a:lumMod val="50000"/>
                  </a:schemeClr>
                </a:solidFill>
                <a:latin typeface="Montserrat"/>
                <a:ea typeface="Montserrat"/>
                <a:cs typeface="Montserrat"/>
                <a:sym typeface="Montserrat"/>
              </a:rPr>
              <a:t> Universidad </a:t>
            </a:r>
            <a:r>
              <a:rPr lang="en-US" b="1" i="0" u="none" strike="noStrike" cap="none" dirty="0" err="1">
                <a:solidFill>
                  <a:schemeClr val="bg1">
                    <a:lumMod val="50000"/>
                  </a:schemeClr>
                </a:solidFill>
                <a:latin typeface="Montserrat"/>
                <a:ea typeface="Montserrat"/>
                <a:cs typeface="Montserrat"/>
                <a:sym typeface="Montserrat"/>
              </a:rPr>
              <a:t>Católica</a:t>
            </a:r>
            <a:r>
              <a:rPr lang="en-US" b="1" i="0" u="none" strike="noStrike" cap="none" dirty="0">
                <a:solidFill>
                  <a:schemeClr val="bg1">
                    <a:lumMod val="50000"/>
                  </a:schemeClr>
                </a:solidFill>
                <a:latin typeface="Montserrat"/>
                <a:ea typeface="Montserrat"/>
                <a:cs typeface="Montserrat"/>
                <a:sym typeface="Montserrat"/>
              </a:rPr>
              <a:t> de Chile</a:t>
            </a:r>
          </a:p>
          <a:p>
            <a:pPr marL="0" marR="0" lvl="0" indent="0" algn="l" rtl="0">
              <a:spcBef>
                <a:spcPts val="0"/>
              </a:spcBef>
              <a:spcAft>
                <a:spcPts val="0"/>
              </a:spcAft>
              <a:buNone/>
            </a:pPr>
            <a:endParaRPr sz="2400" b="1" i="0" u="none" strike="noStrike" cap="none" dirty="0">
              <a:solidFill>
                <a:srgbClr val="1F3864"/>
              </a:solidFill>
              <a:latin typeface="Montserrat"/>
              <a:ea typeface="Montserrat"/>
              <a:cs typeface="Montserrat"/>
              <a:sym typeface="Montserrat"/>
            </a:endParaRPr>
          </a:p>
        </p:txBody>
      </p:sp>
      <p:sp>
        <p:nvSpPr>
          <p:cNvPr id="7" name="CuadroTexto 6">
            <a:extLst>
              <a:ext uri="{FF2B5EF4-FFF2-40B4-BE49-F238E27FC236}">
                <a16:creationId xmlns:a16="http://schemas.microsoft.com/office/drawing/2014/main" id="{4CB6570D-BABD-0A45-49CA-1BFB2FA4C521}"/>
              </a:ext>
            </a:extLst>
          </p:cNvPr>
          <p:cNvSpPr txBox="1"/>
          <p:nvPr/>
        </p:nvSpPr>
        <p:spPr>
          <a:xfrm>
            <a:off x="1941138" y="1081331"/>
            <a:ext cx="7682833" cy="2739211"/>
          </a:xfrm>
          <a:prstGeom prst="rect">
            <a:avLst/>
          </a:prstGeom>
          <a:noFill/>
        </p:spPr>
        <p:txBody>
          <a:bodyPr wrap="square">
            <a:spAutoFit/>
          </a:bodyPr>
          <a:lstStyle/>
          <a:p>
            <a:pPr algn="ctr"/>
            <a:r>
              <a:rPr lang="es-CL" sz="2800" b="1" dirty="0">
                <a:solidFill>
                  <a:srgbClr val="777777"/>
                </a:solidFill>
                <a:effectLst/>
                <a:latin typeface="Roboto" panose="020F0502020204030204" pitchFamily="34" charset="0"/>
              </a:rPr>
              <a:t>DERECHO AL OLVIDO ONCOLÓGICO</a:t>
            </a:r>
          </a:p>
          <a:p>
            <a:pPr algn="ctr"/>
            <a:r>
              <a:rPr lang="es-CL" sz="2800" b="1" dirty="0">
                <a:solidFill>
                  <a:srgbClr val="777777"/>
                </a:solidFill>
                <a:latin typeface="Roboto" panose="020F0502020204030204" pitchFamily="34" charset="0"/>
              </a:rPr>
              <a:t>Aportes para una </a:t>
            </a:r>
          </a:p>
          <a:p>
            <a:pPr algn="ctr"/>
            <a:r>
              <a:rPr lang="es-CL" sz="2800" b="1" dirty="0">
                <a:solidFill>
                  <a:srgbClr val="777777"/>
                </a:solidFill>
                <a:latin typeface="Roboto" panose="020F0502020204030204" pitchFamily="34" charset="0"/>
              </a:rPr>
              <a:t>implementación exitosa</a:t>
            </a:r>
            <a:endParaRPr lang="es-CL" sz="2800" b="1" dirty="0">
              <a:solidFill>
                <a:srgbClr val="777777"/>
              </a:solidFill>
              <a:effectLst/>
              <a:latin typeface="Roboto" panose="020F0502020204030204" pitchFamily="34" charset="0"/>
            </a:endParaRPr>
          </a:p>
          <a:p>
            <a:pPr algn="ctr"/>
            <a:r>
              <a:rPr lang="es-CL" sz="2000" b="1" dirty="0">
                <a:solidFill>
                  <a:srgbClr val="777777"/>
                </a:solidFill>
                <a:latin typeface="Roboto" panose="020F0502020204030204" pitchFamily="34" charset="0"/>
              </a:rPr>
              <a:t>15 abril 2024</a:t>
            </a:r>
          </a:p>
          <a:p>
            <a:pPr algn="ctr"/>
            <a:endParaRPr lang="es-CL" sz="2000" b="1" dirty="0">
              <a:solidFill>
                <a:srgbClr val="777777"/>
              </a:solidFill>
              <a:latin typeface="Roboto" panose="020F0502020204030204" pitchFamily="34" charset="0"/>
            </a:endParaRPr>
          </a:p>
          <a:p>
            <a:pPr algn="ctr"/>
            <a:endParaRPr lang="es-CL" sz="2000" b="1" dirty="0">
              <a:solidFill>
                <a:srgbClr val="777777"/>
              </a:solidFill>
              <a:latin typeface="Roboto" panose="020F0502020204030204" pitchFamily="34" charset="0"/>
            </a:endParaRPr>
          </a:p>
          <a:p>
            <a:pPr algn="ctr"/>
            <a:r>
              <a:rPr lang="es-CL" sz="2800" b="1" dirty="0">
                <a:solidFill>
                  <a:srgbClr val="002060"/>
                </a:solidFill>
                <a:latin typeface="Roboto" panose="020F0502020204030204" pitchFamily="34" charset="0"/>
              </a:rPr>
              <a:t>Un avance en la regulación de Cáncer en Chile</a:t>
            </a:r>
            <a:endParaRPr lang="es-ES_tradnl" sz="2800" b="1" dirty="0">
              <a:solidFill>
                <a:srgbClr val="002060"/>
              </a:solidFill>
            </a:endParaRPr>
          </a:p>
        </p:txBody>
      </p:sp>
      <p:pic>
        <p:nvPicPr>
          <p:cNvPr id="3" name="Imagen 2">
            <a:extLst>
              <a:ext uri="{FF2B5EF4-FFF2-40B4-BE49-F238E27FC236}">
                <a16:creationId xmlns:a16="http://schemas.microsoft.com/office/drawing/2014/main" id="{4771E45F-02E5-ECBB-CE42-17C5FB58BDA0}"/>
              </a:ext>
            </a:extLst>
          </p:cNvPr>
          <p:cNvPicPr>
            <a:picLocks noChangeAspect="1"/>
          </p:cNvPicPr>
          <p:nvPr/>
        </p:nvPicPr>
        <p:blipFill>
          <a:blip r:embed="rId6"/>
          <a:stretch>
            <a:fillRect/>
          </a:stretch>
        </p:blipFill>
        <p:spPr>
          <a:xfrm>
            <a:off x="9623971" y="722866"/>
            <a:ext cx="2001140" cy="1455374"/>
          </a:xfrm>
          <a:prstGeom prst="rect">
            <a:avLst/>
          </a:prstGeom>
        </p:spPr>
      </p:pic>
    </p:spTree>
    <p:extLst>
      <p:ext uri="{BB962C8B-B14F-4D97-AF65-F5344CB8AC3E}">
        <p14:creationId xmlns:p14="http://schemas.microsoft.com/office/powerpoint/2010/main" val="211662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BE97B11A-66CF-583C-F0BB-35B37E94A5C0}"/>
            </a:ext>
          </a:extLst>
        </p:cNvPr>
        <p:cNvGrpSpPr/>
        <p:nvPr/>
      </p:nvGrpSpPr>
      <p:grpSpPr>
        <a:xfrm>
          <a:off x="0" y="0"/>
          <a:ext cx="0" cy="0"/>
          <a:chOff x="0" y="0"/>
          <a:chExt cx="0" cy="0"/>
        </a:xfrm>
      </p:grpSpPr>
      <p:pic>
        <p:nvPicPr>
          <p:cNvPr id="315" name="Google Shape;315;p14">
            <a:extLst>
              <a:ext uri="{FF2B5EF4-FFF2-40B4-BE49-F238E27FC236}">
                <a16:creationId xmlns:a16="http://schemas.microsoft.com/office/drawing/2014/main" id="{6A2D5598-3515-FE12-B438-417B8189DA84}"/>
              </a:ext>
            </a:extLst>
          </p:cNvPr>
          <p:cNvPicPr preferRelativeResize="0"/>
          <p:nvPr/>
        </p:nvPicPr>
        <p:blipFill rotWithShape="1">
          <a:blip r:embed="rId3">
            <a:alphaModFix/>
          </a:blip>
          <a:srcRect/>
          <a:stretch/>
        </p:blipFill>
        <p:spPr>
          <a:xfrm>
            <a:off x="0" y="2812"/>
            <a:ext cx="12192000" cy="6858007"/>
          </a:xfrm>
          <a:prstGeom prst="rect">
            <a:avLst/>
          </a:prstGeom>
          <a:noFill/>
          <a:ln>
            <a:noFill/>
          </a:ln>
        </p:spPr>
      </p:pic>
      <p:pic>
        <p:nvPicPr>
          <p:cNvPr id="316" name="Google Shape;316;p14">
            <a:extLst>
              <a:ext uri="{FF2B5EF4-FFF2-40B4-BE49-F238E27FC236}">
                <a16:creationId xmlns:a16="http://schemas.microsoft.com/office/drawing/2014/main" id="{8BFA10E4-3AC8-B73B-A753-9CF0E00B59C6}"/>
              </a:ext>
            </a:extLst>
          </p:cNvPr>
          <p:cNvPicPr preferRelativeResize="0"/>
          <p:nvPr/>
        </p:nvPicPr>
        <p:blipFill rotWithShape="1">
          <a:blip r:embed="rId4">
            <a:alphaModFix/>
          </a:blip>
          <a:srcRect/>
          <a:stretch/>
        </p:blipFill>
        <p:spPr>
          <a:xfrm>
            <a:off x="574767" y="556601"/>
            <a:ext cx="857532" cy="551873"/>
          </a:xfrm>
          <a:prstGeom prst="rect">
            <a:avLst/>
          </a:prstGeom>
          <a:noFill/>
          <a:ln>
            <a:noFill/>
          </a:ln>
        </p:spPr>
      </p:pic>
      <p:sp>
        <p:nvSpPr>
          <p:cNvPr id="3" name="CuadroTexto 2">
            <a:extLst>
              <a:ext uri="{FF2B5EF4-FFF2-40B4-BE49-F238E27FC236}">
                <a16:creationId xmlns:a16="http://schemas.microsoft.com/office/drawing/2014/main" id="{569A6CFE-A700-30E8-9FBA-5129C0CA7990}"/>
              </a:ext>
            </a:extLst>
          </p:cNvPr>
          <p:cNvSpPr txBox="1"/>
          <p:nvPr/>
        </p:nvSpPr>
        <p:spPr>
          <a:xfrm>
            <a:off x="396241" y="1380635"/>
            <a:ext cx="4043680" cy="5078313"/>
          </a:xfrm>
          <a:prstGeom prst="rect">
            <a:avLst/>
          </a:prstGeom>
          <a:noFill/>
        </p:spPr>
        <p:txBody>
          <a:bodyPr wrap="square">
            <a:spAutoFit/>
          </a:bodyPr>
          <a:lstStyle/>
          <a:p>
            <a:r>
              <a:rPr lang="es-ES" sz="1800" b="1"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CONSECUENCIAS SUFRIDAS DURANTE Y POST TRATAMIENTO </a:t>
            </a:r>
          </a:p>
          <a:p>
            <a:r>
              <a:rPr lang="es-ES" sz="1800" b="1"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DE CÁNCER</a:t>
            </a:r>
            <a:endParaRPr lang="es-CL" sz="180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La </a:t>
            </a:r>
            <a:r>
              <a:rPr lang="es-ES" sz="1800" b="1" kern="100" dirty="0">
                <a:solidFill>
                  <a:srgbClr val="A939FF"/>
                </a:solidFill>
                <a:effectLst/>
                <a:latin typeface="Aptos" panose="020B0004020202020204" pitchFamily="34" charset="0"/>
                <a:ea typeface="Aptos" panose="020B0004020202020204" pitchFamily="34" charset="0"/>
                <a:cs typeface="Times New Roman" panose="02020603050405020304" pitchFamily="18" charset="0"/>
              </a:rPr>
              <a:t>fundación Josep Carreras, en España</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realizó una encuesta para medir los efectos no médicos experimentados como consecuencia de un tratamiento oncológico.</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Se entrevisto a 400 casos.</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itchFamily="2" charset="2"/>
              <a:buChar cha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El 47% afirmó haber sufrido dificultades al pedir un préstamo</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itchFamily="2" charset="2"/>
              <a:buChar cha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Un 70% al pedir un seguro de decesos</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itchFamily="2" charset="2"/>
              <a:buChar char=""/>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Un 83% al intentar contratar un seguro de vida</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613DAB5C-BBE9-A897-CFD6-488109019FC2}"/>
              </a:ext>
            </a:extLst>
          </p:cNvPr>
          <p:cNvSpPr txBox="1"/>
          <p:nvPr/>
        </p:nvSpPr>
        <p:spPr>
          <a:xfrm>
            <a:off x="3441369" y="128355"/>
            <a:ext cx="4661597" cy="553998"/>
          </a:xfrm>
          <a:prstGeom prst="rect">
            <a:avLst/>
          </a:prstGeom>
          <a:noFill/>
        </p:spPr>
        <p:txBody>
          <a:bodyPr wrap="none" rtlCol="0">
            <a:spAutoFit/>
          </a:bodyPr>
          <a:lstStyle/>
          <a:p>
            <a:r>
              <a:rPr lang="es-CL" sz="3000" b="1" dirty="0">
                <a:solidFill>
                  <a:srgbClr val="A7A4E0"/>
                </a:solidFill>
              </a:rPr>
              <a:t>La Experiencia Internacional</a:t>
            </a:r>
          </a:p>
        </p:txBody>
      </p:sp>
      <p:sp>
        <p:nvSpPr>
          <p:cNvPr id="6" name="CuadroTexto 5">
            <a:extLst>
              <a:ext uri="{FF2B5EF4-FFF2-40B4-BE49-F238E27FC236}">
                <a16:creationId xmlns:a16="http://schemas.microsoft.com/office/drawing/2014/main" id="{AC4E7854-FA68-D91C-4AB8-D37DF48B3BF2}"/>
              </a:ext>
            </a:extLst>
          </p:cNvPr>
          <p:cNvSpPr txBox="1"/>
          <p:nvPr/>
        </p:nvSpPr>
        <p:spPr>
          <a:xfrm>
            <a:off x="5014687" y="1380635"/>
            <a:ext cx="6389913" cy="5324535"/>
          </a:xfrm>
          <a:prstGeom prst="rect">
            <a:avLst/>
          </a:prstGeom>
          <a:noFill/>
        </p:spPr>
        <p:txBody>
          <a:bodyPr wrap="square">
            <a:spAutoFit/>
          </a:bodyPr>
          <a:lstStyle/>
          <a:p>
            <a:r>
              <a:rPr lang="es-ES" sz="1800" b="1"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OBSERVACIONES Y DUDAS FRENTE A LA NORMA ESPAÑOLA</a:t>
            </a:r>
            <a:endParaRPr lang="es-CL" sz="180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algn="just"/>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es-ES" sz="1600" kern="100" dirty="0">
                <a:effectLst/>
                <a:latin typeface="Aptos" panose="020B0004020202020204" pitchFamily="34" charset="0"/>
                <a:ea typeface="Aptos" panose="020B0004020202020204" pitchFamily="34" charset="0"/>
                <a:cs typeface="Times New Roman" panose="02020603050405020304" pitchFamily="18" charset="0"/>
              </a:rPr>
              <a:t>¿Qué interpretación exacta se debe dar al </a:t>
            </a:r>
            <a:r>
              <a:rPr lang="es-ES" sz="1600" b="1" kern="100" dirty="0">
                <a:solidFill>
                  <a:srgbClr val="A939FF"/>
                </a:solidFill>
                <a:effectLst/>
                <a:latin typeface="Aptos" panose="020B0004020202020204" pitchFamily="34" charset="0"/>
                <a:ea typeface="Aptos" panose="020B0004020202020204" pitchFamily="34" charset="0"/>
                <a:cs typeface="Times New Roman" panose="02020603050405020304" pitchFamily="18" charset="0"/>
              </a:rPr>
              <a:t>concepto de “tratamiento radical”</a:t>
            </a:r>
            <a:r>
              <a:rPr lang="es-ES" sz="1600" kern="100" dirty="0">
                <a:effectLst/>
                <a:latin typeface="Aptos" panose="020B0004020202020204" pitchFamily="34" charset="0"/>
                <a:ea typeface="Aptos" panose="020B0004020202020204" pitchFamily="34" charset="0"/>
                <a:cs typeface="Times New Roman" panose="02020603050405020304" pitchFamily="18" charset="0"/>
              </a:rPr>
              <a:t>?</a:t>
            </a:r>
          </a:p>
          <a:p>
            <a:pPr marL="285750" indent="-285750" algn="just">
              <a:buFont typeface="Arial" panose="020B0604020202020204" pitchFamily="34" charset="0"/>
              <a:buChar char="•"/>
            </a:pP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es-ES" sz="1600" kern="100" dirty="0">
                <a:effectLst/>
                <a:latin typeface="Aptos" panose="020B0004020202020204" pitchFamily="34" charset="0"/>
                <a:ea typeface="Aptos" panose="020B0004020202020204" pitchFamily="34" charset="0"/>
                <a:cs typeface="Times New Roman" panose="02020603050405020304" pitchFamily="18" charset="0"/>
              </a:rPr>
              <a:t>Si una persona contrata un seguro y este es aprobado, </a:t>
            </a:r>
            <a:r>
              <a:rPr lang="es-ES" sz="1600" b="1" kern="100" dirty="0">
                <a:solidFill>
                  <a:srgbClr val="A939FF"/>
                </a:solidFill>
                <a:effectLst/>
                <a:latin typeface="Aptos" panose="020B0004020202020204" pitchFamily="34" charset="0"/>
                <a:ea typeface="Aptos" panose="020B0004020202020204" pitchFamily="34" charset="0"/>
                <a:cs typeface="Times New Roman" panose="02020603050405020304" pitchFamily="18" charset="0"/>
              </a:rPr>
              <a:t>¿qué ocurre si a posteriori la persona sufre una recaída? </a:t>
            </a:r>
            <a:r>
              <a:rPr lang="es-ES" sz="1600" kern="100" dirty="0">
                <a:effectLst/>
                <a:latin typeface="Aptos" panose="020B0004020202020204" pitchFamily="34" charset="0"/>
                <a:ea typeface="Aptos" panose="020B0004020202020204" pitchFamily="34" charset="0"/>
                <a:cs typeface="Times New Roman" panose="02020603050405020304" pitchFamily="18" charset="0"/>
              </a:rPr>
              <a:t>¿Le sería denegado o bloqueado el seguro?</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endParaRPr lang="es-ES"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es-ES" sz="1600" kern="100" dirty="0">
                <a:effectLst/>
                <a:latin typeface="Aptos" panose="020B0004020202020204" pitchFamily="34" charset="0"/>
                <a:ea typeface="Aptos" panose="020B0004020202020204" pitchFamily="34" charset="0"/>
                <a:cs typeface="Times New Roman" panose="02020603050405020304" pitchFamily="18" charset="0"/>
              </a:rPr>
              <a:t>Qué sucede si un paciente ha tenido una remisión completa del cáncer hace más de 5 años, pero </a:t>
            </a:r>
            <a:r>
              <a:rPr lang="es-ES" sz="1600" b="1" kern="100" dirty="0">
                <a:solidFill>
                  <a:srgbClr val="A939FF"/>
                </a:solidFill>
                <a:effectLst/>
                <a:latin typeface="Aptos" panose="020B0004020202020204" pitchFamily="34" charset="0"/>
                <a:ea typeface="Aptos" panose="020B0004020202020204" pitchFamily="34" charset="0"/>
                <a:cs typeface="Times New Roman" panose="02020603050405020304" pitchFamily="18" charset="0"/>
              </a:rPr>
              <a:t>tiene multitud de secuelas médicas provocadas por el cáncer pero que no son propiamente un cáncer</a:t>
            </a:r>
            <a:endParaRPr lang="es-CL" sz="1600" kern="100" dirty="0">
              <a:solidFill>
                <a:srgbClr val="A939FF"/>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endParaRPr lang="es-ES"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es-ES" sz="1600" kern="100" dirty="0">
                <a:effectLst/>
                <a:latin typeface="Aptos" panose="020B0004020202020204" pitchFamily="34" charset="0"/>
                <a:ea typeface="Aptos" panose="020B0004020202020204" pitchFamily="34" charset="0"/>
                <a:cs typeface="Times New Roman" panose="02020603050405020304" pitchFamily="18" charset="0"/>
              </a:rPr>
              <a:t>¿Los pacientes </a:t>
            </a:r>
            <a:r>
              <a:rPr lang="es-ES" sz="1600" b="1" kern="100" dirty="0">
                <a:solidFill>
                  <a:srgbClr val="A939FF"/>
                </a:solidFill>
                <a:effectLst/>
                <a:latin typeface="Aptos" panose="020B0004020202020204" pitchFamily="34" charset="0"/>
                <a:ea typeface="Aptos" panose="020B0004020202020204" pitchFamily="34" charset="0"/>
                <a:cs typeface="Times New Roman" panose="02020603050405020304" pitchFamily="18" charset="0"/>
              </a:rPr>
              <a:t>pueden solicitar un seguro en retroactivo que anteriormente les denegaron</a:t>
            </a:r>
            <a:r>
              <a:rPr lang="es-ES" sz="1600" kern="100" dirty="0">
                <a:effectLst/>
                <a:latin typeface="Aptos" panose="020B0004020202020204" pitchFamily="34" charset="0"/>
                <a:ea typeface="Aptos" panose="020B0004020202020204" pitchFamily="34" charset="0"/>
                <a:cs typeface="Times New Roman" panose="02020603050405020304" pitchFamily="18" charset="0"/>
              </a:rPr>
              <a:t>?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endParaRPr lang="es-ES"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es-ES" sz="1600" kern="100" dirty="0">
                <a:effectLst/>
                <a:latin typeface="Aptos" panose="020B0004020202020204" pitchFamily="34" charset="0"/>
                <a:ea typeface="Aptos" panose="020B0004020202020204" pitchFamily="34" charset="0"/>
                <a:cs typeface="Times New Roman" panose="02020603050405020304" pitchFamily="18" charset="0"/>
              </a:rPr>
              <a:t>Las personas que tuvieron un cáncer hace más de 5 años y están en remisión completa y ya tienen un seguro o producto bancarios, ¿</a:t>
            </a:r>
            <a:r>
              <a:rPr lang="es-ES" sz="1600" b="1" kern="100" dirty="0">
                <a:solidFill>
                  <a:srgbClr val="A939FF"/>
                </a:solidFill>
                <a:effectLst/>
                <a:latin typeface="Aptos" panose="020B0004020202020204" pitchFamily="34" charset="0"/>
                <a:ea typeface="Aptos" panose="020B0004020202020204" pitchFamily="34" charset="0"/>
                <a:cs typeface="Times New Roman" panose="02020603050405020304" pitchFamily="18" charset="0"/>
              </a:rPr>
              <a:t>pueden solicitar que borren estos datos médicos anteriores de las bases de datos</a:t>
            </a:r>
            <a:r>
              <a:rPr lang="es-ES" sz="1600" kern="100" dirty="0">
                <a:solidFill>
                  <a:srgbClr val="A939FF"/>
                </a:solidFill>
                <a:effectLst/>
                <a:latin typeface="Aptos" panose="020B0004020202020204" pitchFamily="34" charset="0"/>
                <a:ea typeface="Aptos" panose="020B0004020202020204" pitchFamily="34" charset="0"/>
                <a:cs typeface="Times New Roman" panose="02020603050405020304" pitchFamily="18" charset="0"/>
              </a:rPr>
              <a:t> </a:t>
            </a:r>
            <a:r>
              <a:rPr lang="es-ES" sz="1600" kern="100" dirty="0">
                <a:effectLst/>
                <a:latin typeface="Aptos" panose="020B0004020202020204" pitchFamily="34" charset="0"/>
                <a:ea typeface="Aptos" panose="020B0004020202020204" pitchFamily="34" charset="0"/>
                <a:cs typeface="Times New Roman" panose="02020603050405020304" pitchFamily="18" charset="0"/>
              </a:rPr>
              <a:t>o programas informáticos de las empresas?</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054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39" name="Imagen 38">
            <a:extLst>
              <a:ext uri="{FF2B5EF4-FFF2-40B4-BE49-F238E27FC236}">
                <a16:creationId xmlns:a16="http://schemas.microsoft.com/office/drawing/2014/main" id="{F4548B8C-B216-A1D1-889A-D2BC4369F252}"/>
              </a:ext>
            </a:extLst>
          </p:cNvPr>
          <p:cNvPicPr>
            <a:picLocks noChangeAspect="1"/>
          </p:cNvPicPr>
          <p:nvPr/>
        </p:nvPicPr>
        <p:blipFill>
          <a:blip r:embed="rId3"/>
          <a:stretch>
            <a:fillRect/>
          </a:stretch>
        </p:blipFill>
        <p:spPr>
          <a:xfrm>
            <a:off x="301470" y="319314"/>
            <a:ext cx="6240595" cy="6270171"/>
          </a:xfrm>
          <a:prstGeom prst="rect">
            <a:avLst/>
          </a:prstGeom>
        </p:spPr>
      </p:pic>
      <p:pic>
        <p:nvPicPr>
          <p:cNvPr id="104" name="Google Shape;104;p2"/>
          <p:cNvPicPr preferRelativeResize="0"/>
          <p:nvPr/>
        </p:nvPicPr>
        <p:blipFill rotWithShape="1">
          <a:blip r:embed="rId4">
            <a:alphaModFix/>
          </a:blip>
          <a:srcRect/>
          <a:stretch/>
        </p:blipFill>
        <p:spPr>
          <a:xfrm>
            <a:off x="3" y="15"/>
            <a:ext cx="12192000" cy="6857985"/>
          </a:xfrm>
          <a:prstGeom prst="rect">
            <a:avLst/>
          </a:prstGeom>
          <a:noFill/>
          <a:ln>
            <a:noFill/>
          </a:ln>
        </p:spPr>
      </p:pic>
      <p:sp>
        <p:nvSpPr>
          <p:cNvPr id="40" name="CuadroTexto 39">
            <a:extLst>
              <a:ext uri="{FF2B5EF4-FFF2-40B4-BE49-F238E27FC236}">
                <a16:creationId xmlns:a16="http://schemas.microsoft.com/office/drawing/2014/main" id="{745B728C-8AB7-05B2-EDA3-CF12A0B98FC4}"/>
              </a:ext>
            </a:extLst>
          </p:cNvPr>
          <p:cNvSpPr txBox="1"/>
          <p:nvPr/>
        </p:nvSpPr>
        <p:spPr>
          <a:xfrm>
            <a:off x="6843532" y="2392570"/>
            <a:ext cx="4811441" cy="2123658"/>
          </a:xfrm>
          <a:prstGeom prst="rect">
            <a:avLst/>
          </a:prstGeom>
          <a:noFill/>
        </p:spPr>
        <p:txBody>
          <a:bodyPr wrap="square" rtlCol="0">
            <a:spAutoFit/>
          </a:bodyPr>
          <a:lstStyle/>
          <a:p>
            <a:r>
              <a:rPr lang="es-ES_tradnl" sz="4400" b="1">
                <a:solidFill>
                  <a:srgbClr val="9697D3"/>
                </a:solidFill>
              </a:rPr>
              <a:t>La investigación al servicio de las personas</a:t>
            </a:r>
          </a:p>
        </p:txBody>
      </p:sp>
    </p:spTree>
    <p:extLst>
      <p:ext uri="{BB962C8B-B14F-4D97-AF65-F5344CB8AC3E}">
        <p14:creationId xmlns:p14="http://schemas.microsoft.com/office/powerpoint/2010/main" val="235890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8"/>
          <p:cNvGrpSpPr/>
          <p:nvPr/>
        </p:nvGrpSpPr>
        <p:grpSpPr>
          <a:xfrm>
            <a:off x="0" y="15"/>
            <a:ext cx="12192000" cy="6857985"/>
            <a:chOff x="0" y="-1715"/>
            <a:chExt cx="12192000" cy="6857985"/>
          </a:xfrm>
        </p:grpSpPr>
        <p:sp>
          <p:nvSpPr>
            <p:cNvPr id="194" name="Google Shape;194;p8"/>
            <p:cNvSpPr/>
            <p:nvPr/>
          </p:nvSpPr>
          <p:spPr>
            <a:xfrm>
              <a:off x="9074989" y="713394"/>
              <a:ext cx="2700068" cy="22814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3" name="Google Shape;193;p8"/>
            <p:cNvPicPr preferRelativeResize="0"/>
            <p:nvPr/>
          </p:nvPicPr>
          <p:blipFill rotWithShape="1">
            <a:blip r:embed="rId3">
              <a:alphaModFix/>
            </a:blip>
            <a:srcRect/>
            <a:stretch/>
          </p:blipFill>
          <p:spPr>
            <a:xfrm>
              <a:off x="0" y="-1715"/>
              <a:ext cx="12192000" cy="6857985"/>
            </a:xfrm>
            <a:prstGeom prst="rect">
              <a:avLst/>
            </a:prstGeom>
            <a:noFill/>
            <a:ln>
              <a:noFill/>
            </a:ln>
          </p:spPr>
        </p:pic>
      </p:grpSp>
      <p:pic>
        <p:nvPicPr>
          <p:cNvPr id="2" name="Google Shape;220;p10">
            <a:extLst>
              <a:ext uri="{FF2B5EF4-FFF2-40B4-BE49-F238E27FC236}">
                <a16:creationId xmlns:a16="http://schemas.microsoft.com/office/drawing/2014/main" id="{23A2FD7D-C674-85C8-A775-09997D85D49C}"/>
              </a:ext>
            </a:extLst>
          </p:cNvPr>
          <p:cNvPicPr preferRelativeResize="0"/>
          <p:nvPr/>
        </p:nvPicPr>
        <p:blipFill rotWithShape="1">
          <a:blip r:embed="rId4">
            <a:alphaModFix/>
          </a:blip>
          <a:srcRect/>
          <a:stretch/>
        </p:blipFill>
        <p:spPr>
          <a:xfrm>
            <a:off x="537739" y="613844"/>
            <a:ext cx="834186" cy="505670"/>
          </a:xfrm>
          <a:prstGeom prst="rect">
            <a:avLst/>
          </a:prstGeom>
          <a:noFill/>
          <a:ln>
            <a:noFill/>
          </a:ln>
        </p:spPr>
      </p:pic>
      <p:sp>
        <p:nvSpPr>
          <p:cNvPr id="8" name="Google Shape;241;p11">
            <a:extLst>
              <a:ext uri="{FF2B5EF4-FFF2-40B4-BE49-F238E27FC236}">
                <a16:creationId xmlns:a16="http://schemas.microsoft.com/office/drawing/2014/main" id="{8550605F-AD63-8B16-C572-38A92841EF82}"/>
              </a:ext>
            </a:extLst>
          </p:cNvPr>
          <p:cNvSpPr txBox="1"/>
          <p:nvPr/>
        </p:nvSpPr>
        <p:spPr>
          <a:xfrm>
            <a:off x="1640794" y="602116"/>
            <a:ext cx="102823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CEBAEF"/>
                </a:solidFill>
                <a:latin typeface="Montserrat SemiBold"/>
                <a:ea typeface="Montserrat SemiBold"/>
                <a:cs typeface="Montserrat SemiBold"/>
                <a:sym typeface="Montserrat SemiBold"/>
              </a:rPr>
              <a:t>Centro para la </a:t>
            </a:r>
            <a:r>
              <a:rPr lang="en-US" sz="3200" b="1" dirty="0" err="1">
                <a:solidFill>
                  <a:srgbClr val="CEBAEF"/>
                </a:solidFill>
                <a:latin typeface="Montserrat SemiBold"/>
                <a:ea typeface="Montserrat SemiBold"/>
                <a:cs typeface="Montserrat SemiBold"/>
                <a:sym typeface="Montserrat SemiBold"/>
              </a:rPr>
              <a:t>Prevención</a:t>
            </a:r>
            <a:r>
              <a:rPr lang="en-US" sz="3200" b="1" dirty="0">
                <a:solidFill>
                  <a:srgbClr val="CEBAEF"/>
                </a:solidFill>
                <a:latin typeface="Montserrat SemiBold"/>
                <a:ea typeface="Montserrat SemiBold"/>
                <a:cs typeface="Montserrat SemiBold"/>
                <a:sym typeface="Montserrat SemiBold"/>
              </a:rPr>
              <a:t> y Control del </a:t>
            </a:r>
            <a:r>
              <a:rPr lang="en-US" sz="3200" b="1" dirty="0" err="1">
                <a:solidFill>
                  <a:srgbClr val="CEBAEF"/>
                </a:solidFill>
                <a:latin typeface="Montserrat SemiBold"/>
                <a:ea typeface="Montserrat SemiBold"/>
                <a:cs typeface="Montserrat SemiBold"/>
                <a:sym typeface="Montserrat SemiBold"/>
              </a:rPr>
              <a:t>Cáncer</a:t>
            </a:r>
            <a:endParaRPr sz="3200" dirty="0">
              <a:solidFill>
                <a:srgbClr val="CEBAEF"/>
              </a:solidFill>
              <a:latin typeface="Calibri"/>
              <a:ea typeface="Calibri"/>
              <a:cs typeface="Calibri"/>
              <a:sym typeface="Calibri"/>
            </a:endParaRPr>
          </a:p>
        </p:txBody>
      </p:sp>
      <p:pic>
        <p:nvPicPr>
          <p:cNvPr id="9" name="Google Shape;242;p11">
            <a:extLst>
              <a:ext uri="{FF2B5EF4-FFF2-40B4-BE49-F238E27FC236}">
                <a16:creationId xmlns:a16="http://schemas.microsoft.com/office/drawing/2014/main" id="{01372E34-AB06-A376-9000-30024C3C17FF}"/>
              </a:ext>
            </a:extLst>
          </p:cNvPr>
          <p:cNvPicPr preferRelativeResize="0"/>
          <p:nvPr/>
        </p:nvPicPr>
        <p:blipFill rotWithShape="1">
          <a:blip r:embed="rId5">
            <a:alphaModFix/>
          </a:blip>
          <a:srcRect/>
          <a:stretch/>
        </p:blipFill>
        <p:spPr>
          <a:xfrm>
            <a:off x="6355396" y="1344282"/>
            <a:ext cx="4674255" cy="4615464"/>
          </a:xfrm>
          <a:prstGeom prst="rect">
            <a:avLst/>
          </a:prstGeom>
          <a:noFill/>
          <a:ln>
            <a:noFill/>
          </a:ln>
        </p:spPr>
      </p:pic>
      <p:grpSp>
        <p:nvGrpSpPr>
          <p:cNvPr id="14" name="Grupo 13">
            <a:extLst>
              <a:ext uri="{FF2B5EF4-FFF2-40B4-BE49-F238E27FC236}">
                <a16:creationId xmlns:a16="http://schemas.microsoft.com/office/drawing/2014/main" id="{34B53829-B2C5-8091-3149-7C4F8577980D}"/>
              </a:ext>
            </a:extLst>
          </p:cNvPr>
          <p:cNvGrpSpPr/>
          <p:nvPr/>
        </p:nvGrpSpPr>
        <p:grpSpPr>
          <a:xfrm>
            <a:off x="304058" y="2487970"/>
            <a:ext cx="8229630" cy="3256053"/>
            <a:chOff x="464632" y="2487970"/>
            <a:chExt cx="5080684" cy="3256053"/>
          </a:xfrm>
        </p:grpSpPr>
        <p:sp>
          <p:nvSpPr>
            <p:cNvPr id="11" name="Google Shape;244;p11">
              <a:extLst>
                <a:ext uri="{FF2B5EF4-FFF2-40B4-BE49-F238E27FC236}">
                  <a16:creationId xmlns:a16="http://schemas.microsoft.com/office/drawing/2014/main" id="{4D8CDE53-5D75-6F78-E502-3BC896CEAB14}"/>
                </a:ext>
              </a:extLst>
            </p:cNvPr>
            <p:cNvSpPr/>
            <p:nvPr/>
          </p:nvSpPr>
          <p:spPr>
            <a:xfrm>
              <a:off x="464632" y="2487970"/>
              <a:ext cx="5080684" cy="1128637"/>
            </a:xfrm>
            <a:prstGeom prst="rect">
              <a:avLst/>
            </a:prstGeom>
            <a:noFill/>
            <a:ln>
              <a:noFill/>
            </a:ln>
          </p:spPr>
          <p:txBody>
            <a:bodyPr spcFirstLastPara="1" wrap="square" lIns="162525" tIns="162525" rIns="162525" bIns="162525" anchor="ctr" anchorCtr="0">
              <a:noAutofit/>
            </a:bodyPr>
            <a:lstStyle/>
            <a:p>
              <a:pPr marL="0" marR="0" lvl="0" indent="0" algn="l" rtl="0">
                <a:spcBef>
                  <a:spcPts val="0"/>
                </a:spcBef>
                <a:spcAft>
                  <a:spcPts val="0"/>
                </a:spcAft>
                <a:buNone/>
              </a:pPr>
              <a:r>
                <a:rPr lang="en-US" sz="2400" dirty="0">
                  <a:solidFill>
                    <a:srgbClr val="151F6D"/>
                  </a:solidFill>
                  <a:latin typeface="Montserrat SemiBold"/>
                  <a:ea typeface="Montserrat SemiBold"/>
                  <a:cs typeface="Montserrat SemiBold"/>
                  <a:sym typeface="Montserrat SemiBold"/>
                </a:rPr>
                <a:t>Centro FONDAP </a:t>
              </a:r>
            </a:p>
            <a:p>
              <a:pPr marL="0" marR="0" lvl="0" indent="0" algn="l" rtl="0">
                <a:spcBef>
                  <a:spcPts val="0"/>
                </a:spcBef>
                <a:spcAft>
                  <a:spcPts val="0"/>
                </a:spcAft>
                <a:buNone/>
              </a:pPr>
              <a:r>
                <a:rPr lang="es-CL" sz="2400" b="0" i="0" dirty="0">
                  <a:solidFill>
                    <a:srgbClr val="717171"/>
                  </a:solidFill>
                  <a:effectLst/>
                  <a:latin typeface="gob_regular"/>
                </a:rPr>
                <a:t>Fondo de Financiamiento de Centros de </a:t>
              </a:r>
            </a:p>
            <a:p>
              <a:pPr marL="0" marR="0" lvl="0" indent="0" algn="l" rtl="0">
                <a:spcBef>
                  <a:spcPts val="0"/>
                </a:spcBef>
                <a:spcAft>
                  <a:spcPts val="0"/>
                </a:spcAft>
                <a:buNone/>
              </a:pPr>
              <a:r>
                <a:rPr lang="es-CL" sz="2400" b="0" i="0" dirty="0">
                  <a:solidFill>
                    <a:srgbClr val="717171"/>
                  </a:solidFill>
                  <a:effectLst/>
                  <a:latin typeface="gob_regular"/>
                </a:rPr>
                <a:t>Investigación en Áreas Prioritarias </a:t>
              </a:r>
              <a:endParaRPr lang="en-US" sz="2400" dirty="0">
                <a:solidFill>
                  <a:srgbClr val="151F6D"/>
                </a:solidFill>
                <a:latin typeface="Montserrat SemiBold"/>
                <a:ea typeface="Montserrat SemiBold"/>
                <a:cs typeface="Montserrat SemiBold"/>
                <a:sym typeface="Montserrat SemiBold"/>
              </a:endParaRPr>
            </a:p>
            <a:p>
              <a:pPr marL="0" marR="0" lvl="0" indent="0" algn="l" rtl="0">
                <a:spcBef>
                  <a:spcPts val="0"/>
                </a:spcBef>
                <a:spcAft>
                  <a:spcPts val="0"/>
                </a:spcAft>
                <a:buNone/>
              </a:pPr>
              <a:endParaRPr lang="en-US" sz="2400" dirty="0">
                <a:solidFill>
                  <a:srgbClr val="151F6D"/>
                </a:solidFill>
                <a:latin typeface="Montserrat SemiBold"/>
                <a:ea typeface="Montserrat SemiBold"/>
                <a:cs typeface="Montserrat SemiBold"/>
                <a:sym typeface="Montserrat SemiBold"/>
              </a:endParaRPr>
            </a:p>
            <a:p>
              <a:pPr marL="0" marR="0" lvl="0" indent="0" algn="l" rtl="0">
                <a:spcBef>
                  <a:spcPts val="0"/>
                </a:spcBef>
                <a:spcAft>
                  <a:spcPts val="0"/>
                </a:spcAft>
                <a:buNone/>
              </a:pPr>
              <a:r>
                <a:rPr lang="en-US" sz="2400" dirty="0" err="1">
                  <a:solidFill>
                    <a:srgbClr val="151F6D"/>
                  </a:solidFill>
                  <a:latin typeface="Montserrat SemiBold"/>
                  <a:ea typeface="Montserrat SemiBold"/>
                  <a:cs typeface="Montserrat SemiBold"/>
                  <a:sym typeface="Montserrat SemiBold"/>
                </a:rPr>
                <a:t>Objetivo</a:t>
              </a:r>
              <a:r>
                <a:rPr lang="en-US" sz="2400" dirty="0">
                  <a:solidFill>
                    <a:srgbClr val="151F6D"/>
                  </a:solidFill>
                  <a:latin typeface="Montserrat SemiBold"/>
                  <a:ea typeface="Montserrat SemiBold"/>
                  <a:cs typeface="Montserrat SemiBold"/>
                  <a:sym typeface="Montserrat SemiBold"/>
                </a:rPr>
                <a:t>:</a:t>
              </a:r>
            </a:p>
            <a:p>
              <a:pPr marL="0" marR="0" lvl="0" indent="0" algn="l" rtl="0">
                <a:spcBef>
                  <a:spcPts val="0"/>
                </a:spcBef>
                <a:spcAft>
                  <a:spcPts val="0"/>
                </a:spcAft>
                <a:buNone/>
              </a:pPr>
              <a:r>
                <a:rPr lang="en-US" sz="2400" dirty="0" err="1">
                  <a:solidFill>
                    <a:schemeClr val="bg1">
                      <a:lumMod val="50000"/>
                    </a:schemeClr>
                  </a:solidFill>
                  <a:latin typeface="Montserrat SemiBold"/>
                  <a:ea typeface="Montserrat SemiBold"/>
                  <a:cs typeface="Montserrat SemiBold"/>
                  <a:sym typeface="Montserrat SemiBold"/>
                </a:rPr>
                <a:t>Mejorar</a:t>
              </a:r>
              <a:r>
                <a:rPr lang="en-US" sz="2400" dirty="0">
                  <a:solidFill>
                    <a:schemeClr val="bg1">
                      <a:lumMod val="50000"/>
                    </a:schemeClr>
                  </a:solidFill>
                  <a:latin typeface="Montserrat SemiBold"/>
                  <a:ea typeface="Montserrat SemiBold"/>
                  <a:cs typeface="Montserrat SemiBold"/>
                  <a:sym typeface="Montserrat SemiBold"/>
                </a:rPr>
                <a:t> la </a:t>
              </a:r>
              <a:r>
                <a:rPr lang="en-US" sz="2400" dirty="0" err="1">
                  <a:solidFill>
                    <a:schemeClr val="bg1">
                      <a:lumMod val="50000"/>
                    </a:schemeClr>
                  </a:solidFill>
                  <a:latin typeface="Montserrat SemiBold"/>
                  <a:ea typeface="Montserrat SemiBold"/>
                  <a:cs typeface="Montserrat SemiBold"/>
                  <a:sym typeface="Montserrat SemiBold"/>
                </a:rPr>
                <a:t>respuesta</a:t>
              </a:r>
              <a:r>
                <a:rPr lang="en-US" sz="2400" dirty="0">
                  <a:solidFill>
                    <a:schemeClr val="bg1">
                      <a:lumMod val="50000"/>
                    </a:schemeClr>
                  </a:solidFill>
                  <a:latin typeface="Montserrat SemiBold"/>
                  <a:ea typeface="Montserrat SemiBold"/>
                  <a:cs typeface="Montserrat SemiBold"/>
                  <a:sym typeface="Montserrat SemiBold"/>
                </a:rPr>
                <a:t> de Chile </a:t>
              </a:r>
            </a:p>
            <a:p>
              <a:pPr marL="0" marR="0" lvl="0" indent="0" algn="l" rtl="0">
                <a:spcBef>
                  <a:spcPts val="0"/>
                </a:spcBef>
                <a:spcAft>
                  <a:spcPts val="0"/>
                </a:spcAft>
                <a:buNone/>
              </a:pPr>
              <a:r>
                <a:rPr lang="en-US" sz="2400" dirty="0">
                  <a:solidFill>
                    <a:schemeClr val="bg1">
                      <a:lumMod val="50000"/>
                    </a:schemeClr>
                  </a:solidFill>
                  <a:latin typeface="Montserrat SemiBold"/>
                  <a:ea typeface="Montserrat SemiBold"/>
                  <a:cs typeface="Montserrat SemiBold"/>
                  <a:sym typeface="Montserrat SemiBold"/>
                </a:rPr>
                <a:t>a la carga y </a:t>
              </a:r>
              <a:r>
                <a:rPr lang="en-US" sz="2400" dirty="0" err="1">
                  <a:solidFill>
                    <a:schemeClr val="bg1">
                      <a:lumMod val="50000"/>
                    </a:schemeClr>
                  </a:solidFill>
                  <a:latin typeface="Montserrat SemiBold"/>
                  <a:ea typeface="Montserrat SemiBold"/>
                  <a:cs typeface="Montserrat SemiBold"/>
                  <a:sym typeface="Montserrat SemiBold"/>
                </a:rPr>
                <a:t>el</a:t>
              </a:r>
              <a:r>
                <a:rPr lang="en-US" sz="2400" dirty="0">
                  <a:solidFill>
                    <a:schemeClr val="bg1">
                      <a:lumMod val="50000"/>
                    </a:schemeClr>
                  </a:solidFill>
                  <a:latin typeface="Montserrat SemiBold"/>
                  <a:ea typeface="Montserrat SemiBold"/>
                  <a:cs typeface="Montserrat SemiBold"/>
                  <a:sym typeface="Montserrat SemiBold"/>
                </a:rPr>
                <a:t> </a:t>
              </a:r>
              <a:r>
                <a:rPr lang="en-US" sz="2400" dirty="0" err="1">
                  <a:solidFill>
                    <a:schemeClr val="bg1">
                      <a:lumMod val="50000"/>
                    </a:schemeClr>
                  </a:solidFill>
                  <a:latin typeface="Montserrat SemiBold"/>
                  <a:ea typeface="Montserrat SemiBold"/>
                  <a:cs typeface="Montserrat SemiBold"/>
                  <a:sym typeface="Montserrat SemiBold"/>
                </a:rPr>
                <a:t>desafío</a:t>
              </a:r>
              <a:r>
                <a:rPr lang="en-US" sz="2400" dirty="0">
                  <a:solidFill>
                    <a:schemeClr val="bg1">
                      <a:lumMod val="50000"/>
                    </a:schemeClr>
                  </a:solidFill>
                  <a:latin typeface="Montserrat SemiBold"/>
                  <a:ea typeface="Montserrat SemiBold"/>
                  <a:cs typeface="Montserrat SemiBold"/>
                  <a:sym typeface="Montserrat SemiBold"/>
                </a:rPr>
                <a:t> del </a:t>
              </a:r>
              <a:r>
                <a:rPr lang="en-US" sz="2400" dirty="0" err="1">
                  <a:solidFill>
                    <a:schemeClr val="bg1">
                      <a:lumMod val="50000"/>
                    </a:schemeClr>
                  </a:solidFill>
                  <a:latin typeface="Montserrat SemiBold"/>
                  <a:ea typeface="Montserrat SemiBold"/>
                  <a:cs typeface="Montserrat SemiBold"/>
                  <a:sym typeface="Montserrat SemiBold"/>
                </a:rPr>
                <a:t>cáncer</a:t>
              </a:r>
              <a:endParaRPr sz="2400" dirty="0">
                <a:solidFill>
                  <a:schemeClr val="bg1">
                    <a:lumMod val="50000"/>
                  </a:schemeClr>
                </a:solidFill>
                <a:latin typeface="Montserrat SemiBold"/>
                <a:ea typeface="Montserrat SemiBold"/>
                <a:cs typeface="Montserrat SemiBold"/>
                <a:sym typeface="Montserrat SemiBold"/>
              </a:endParaRPr>
            </a:p>
          </p:txBody>
        </p:sp>
        <p:sp>
          <p:nvSpPr>
            <p:cNvPr id="12" name="Google Shape;245;p11">
              <a:extLst>
                <a:ext uri="{FF2B5EF4-FFF2-40B4-BE49-F238E27FC236}">
                  <a16:creationId xmlns:a16="http://schemas.microsoft.com/office/drawing/2014/main" id="{89A241A0-7193-9014-2925-DC62AD569838}"/>
                </a:ext>
              </a:extLst>
            </p:cNvPr>
            <p:cNvSpPr txBox="1"/>
            <p:nvPr/>
          </p:nvSpPr>
          <p:spPr>
            <a:xfrm>
              <a:off x="464632" y="4516204"/>
              <a:ext cx="4821847" cy="636001"/>
            </a:xfrm>
            <a:prstGeom prst="rect">
              <a:avLst/>
            </a:prstGeom>
            <a:noFill/>
            <a:ln>
              <a:noFill/>
            </a:ln>
          </p:spPr>
          <p:txBody>
            <a:bodyPr spcFirstLastPara="1" wrap="square" lIns="162525" tIns="162525" rIns="162525" bIns="162525" anchor="t" anchorCtr="0">
              <a:spAutoFit/>
            </a:bodyPr>
            <a:lstStyle/>
            <a:p>
              <a:pPr marL="0" marR="0" lvl="0" indent="0" algn="l" rtl="0">
                <a:spcBef>
                  <a:spcPts val="0"/>
                </a:spcBef>
                <a:spcAft>
                  <a:spcPts val="0"/>
                </a:spcAft>
                <a:buNone/>
              </a:pPr>
              <a:r>
                <a:rPr lang="en-US" sz="2000" b="1" dirty="0">
                  <a:solidFill>
                    <a:srgbClr val="9894E4"/>
                  </a:solidFill>
                  <a:latin typeface="Montserrat"/>
                  <a:ea typeface="Montserrat"/>
                  <a:cs typeface="Montserrat"/>
                  <a:sym typeface="Montserrat"/>
                </a:rPr>
                <a:t>* </a:t>
              </a:r>
              <a:r>
                <a:rPr lang="en-US" sz="2000" b="1" dirty="0" err="1">
                  <a:solidFill>
                    <a:srgbClr val="9894E4"/>
                  </a:solidFill>
                  <a:latin typeface="Montserrat"/>
                  <a:ea typeface="Montserrat"/>
                  <a:cs typeface="Montserrat"/>
                  <a:sym typeface="Montserrat"/>
                </a:rPr>
                <a:t>Crear</a:t>
              </a:r>
              <a:r>
                <a:rPr lang="en-US" sz="2000" b="1" dirty="0">
                  <a:solidFill>
                    <a:srgbClr val="9894E4"/>
                  </a:solidFill>
                  <a:latin typeface="Montserrat"/>
                  <a:ea typeface="Montserrat"/>
                  <a:cs typeface="Montserrat"/>
                  <a:sym typeface="Montserrat"/>
                </a:rPr>
                <a:t> </a:t>
              </a:r>
              <a:r>
                <a:rPr lang="en-US" sz="2000" b="1" dirty="0" err="1">
                  <a:solidFill>
                    <a:srgbClr val="9894E4"/>
                  </a:solidFill>
                  <a:latin typeface="Montserrat"/>
                  <a:ea typeface="Montserrat"/>
                  <a:cs typeface="Montserrat"/>
                  <a:sym typeface="Montserrat"/>
                </a:rPr>
                <a:t>una</a:t>
              </a:r>
              <a:r>
                <a:rPr lang="en-US" sz="2000" b="1" dirty="0">
                  <a:solidFill>
                    <a:srgbClr val="9894E4"/>
                  </a:solidFill>
                  <a:latin typeface="Montserrat"/>
                  <a:ea typeface="Montserrat"/>
                  <a:cs typeface="Montserrat"/>
                  <a:sym typeface="Montserrat"/>
                </a:rPr>
                <a:t> </a:t>
              </a:r>
              <a:r>
                <a:rPr lang="en-US" sz="2000" b="1" dirty="0" err="1">
                  <a:solidFill>
                    <a:srgbClr val="9894E4"/>
                  </a:solidFill>
                  <a:latin typeface="Montserrat"/>
                  <a:ea typeface="Montserrat"/>
                  <a:cs typeface="Montserrat"/>
                  <a:sym typeface="Montserrat"/>
                </a:rPr>
                <a:t>plataforma</a:t>
              </a:r>
              <a:r>
                <a:rPr lang="en-US" sz="2000" b="1" dirty="0">
                  <a:solidFill>
                    <a:srgbClr val="9894E4"/>
                  </a:solidFill>
                  <a:latin typeface="Montserrat"/>
                  <a:ea typeface="Montserrat"/>
                  <a:cs typeface="Montserrat"/>
                  <a:sym typeface="Montserrat"/>
                </a:rPr>
                <a:t> </a:t>
              </a:r>
              <a:r>
                <a:rPr lang="en-US" sz="2000" b="1" dirty="0" err="1">
                  <a:solidFill>
                    <a:srgbClr val="9894E4"/>
                  </a:solidFill>
                  <a:latin typeface="Montserrat"/>
                  <a:ea typeface="Montserrat"/>
                  <a:cs typeface="Montserrat"/>
                  <a:sym typeface="Montserrat"/>
                </a:rPr>
                <a:t>nacional</a:t>
              </a:r>
              <a:r>
                <a:rPr lang="en-US" sz="2000" b="1" dirty="0">
                  <a:solidFill>
                    <a:srgbClr val="9894E4"/>
                  </a:solidFill>
                  <a:latin typeface="Montserrat"/>
                  <a:ea typeface="Montserrat"/>
                  <a:cs typeface="Montserrat"/>
                  <a:sym typeface="Montserrat"/>
                </a:rPr>
                <a:t> de </a:t>
              </a:r>
              <a:r>
                <a:rPr lang="en-US" sz="2000" b="1" dirty="0" err="1">
                  <a:solidFill>
                    <a:srgbClr val="9894E4"/>
                  </a:solidFill>
                  <a:latin typeface="Montserrat"/>
                  <a:ea typeface="Montserrat"/>
                  <a:cs typeface="Montserrat"/>
                  <a:sym typeface="Montserrat"/>
                </a:rPr>
                <a:t>investigación</a:t>
              </a:r>
              <a:endParaRPr sz="2000" dirty="0">
                <a:solidFill>
                  <a:srgbClr val="656A8B"/>
                </a:solidFill>
                <a:latin typeface="Montserrat Medium"/>
                <a:ea typeface="Montserrat Medium"/>
                <a:cs typeface="Montserrat Medium"/>
                <a:sym typeface="Montserrat Medium"/>
              </a:endParaRPr>
            </a:p>
          </p:txBody>
        </p:sp>
        <p:sp>
          <p:nvSpPr>
            <p:cNvPr id="13" name="Google Shape;246;p11">
              <a:extLst>
                <a:ext uri="{FF2B5EF4-FFF2-40B4-BE49-F238E27FC236}">
                  <a16:creationId xmlns:a16="http://schemas.microsoft.com/office/drawing/2014/main" id="{5226CB6E-1A5D-18F8-2C59-4CE5F39F56BF}"/>
                </a:ext>
              </a:extLst>
            </p:cNvPr>
            <p:cNvSpPr txBox="1"/>
            <p:nvPr/>
          </p:nvSpPr>
          <p:spPr>
            <a:xfrm>
              <a:off x="464632" y="5108022"/>
              <a:ext cx="5080684" cy="636001"/>
            </a:xfrm>
            <a:prstGeom prst="rect">
              <a:avLst/>
            </a:prstGeom>
            <a:noFill/>
            <a:ln>
              <a:noFill/>
            </a:ln>
          </p:spPr>
          <p:txBody>
            <a:bodyPr spcFirstLastPara="1" wrap="square" lIns="162525" tIns="162525" rIns="162525" bIns="162525" anchor="t" anchorCtr="0">
              <a:spAutoFit/>
            </a:bodyPr>
            <a:lstStyle/>
            <a:p>
              <a:pPr marL="0" marR="0" lvl="0" indent="0" algn="l" rtl="0">
                <a:spcBef>
                  <a:spcPts val="0"/>
                </a:spcBef>
                <a:spcAft>
                  <a:spcPts val="0"/>
                </a:spcAft>
                <a:buNone/>
              </a:pPr>
              <a:r>
                <a:rPr lang="en-US" sz="2000" b="1" dirty="0">
                  <a:solidFill>
                    <a:srgbClr val="9894E4"/>
                  </a:solidFill>
                  <a:latin typeface="Montserrat"/>
                  <a:ea typeface="Montserrat"/>
                  <a:cs typeface="Montserrat"/>
                  <a:sym typeface="Montserrat"/>
                </a:rPr>
                <a:t>* </a:t>
              </a:r>
              <a:r>
                <a:rPr lang="en-US" sz="2000" b="1" dirty="0" err="1">
                  <a:solidFill>
                    <a:srgbClr val="9894E4"/>
                  </a:solidFill>
                  <a:latin typeface="Montserrat"/>
                  <a:ea typeface="Montserrat"/>
                  <a:cs typeface="Montserrat"/>
                  <a:sym typeface="Montserrat"/>
                </a:rPr>
                <a:t>Aportar</a:t>
              </a:r>
              <a:r>
                <a:rPr lang="en-US" sz="2000" b="1" dirty="0">
                  <a:solidFill>
                    <a:srgbClr val="9894E4"/>
                  </a:solidFill>
                  <a:latin typeface="Montserrat"/>
                  <a:ea typeface="Montserrat"/>
                  <a:cs typeface="Montserrat"/>
                  <a:sym typeface="Montserrat"/>
                </a:rPr>
                <a:t> a </a:t>
              </a:r>
              <a:r>
                <a:rPr lang="en-US" sz="2000" b="1" dirty="0" err="1">
                  <a:solidFill>
                    <a:srgbClr val="9894E4"/>
                  </a:solidFill>
                  <a:latin typeface="Montserrat"/>
                  <a:ea typeface="Montserrat"/>
                  <a:cs typeface="Montserrat"/>
                  <a:sym typeface="Montserrat"/>
                </a:rPr>
                <a:t>propuestas</a:t>
              </a:r>
              <a:r>
                <a:rPr lang="en-US" sz="2000" b="1" dirty="0">
                  <a:solidFill>
                    <a:srgbClr val="9894E4"/>
                  </a:solidFill>
                  <a:latin typeface="Montserrat"/>
                  <a:ea typeface="Montserrat"/>
                  <a:cs typeface="Montserrat"/>
                  <a:sym typeface="Montserrat"/>
                </a:rPr>
                <a:t> de </a:t>
              </a:r>
              <a:r>
                <a:rPr lang="en-US" sz="2000" b="1" dirty="0" err="1">
                  <a:solidFill>
                    <a:srgbClr val="9894E4"/>
                  </a:solidFill>
                  <a:latin typeface="Montserrat"/>
                  <a:ea typeface="Montserrat"/>
                  <a:cs typeface="Montserrat"/>
                  <a:sym typeface="Montserrat"/>
                </a:rPr>
                <a:t>políticas</a:t>
              </a:r>
              <a:r>
                <a:rPr lang="en-US" sz="2000" b="1" dirty="0">
                  <a:solidFill>
                    <a:srgbClr val="9894E4"/>
                  </a:solidFill>
                  <a:latin typeface="Montserrat"/>
                  <a:ea typeface="Montserrat"/>
                  <a:cs typeface="Montserrat"/>
                  <a:sym typeface="Montserrat"/>
                </a:rPr>
                <a:t> </a:t>
              </a:r>
              <a:r>
                <a:rPr lang="en-US" sz="2000" b="1" dirty="0" err="1">
                  <a:solidFill>
                    <a:srgbClr val="9894E4"/>
                  </a:solidFill>
                  <a:latin typeface="Montserrat"/>
                  <a:ea typeface="Montserrat"/>
                  <a:cs typeface="Montserrat"/>
                  <a:sym typeface="Montserrat"/>
                </a:rPr>
                <a:t>públicas</a:t>
              </a:r>
              <a:endParaRPr sz="2000" dirty="0">
                <a:solidFill>
                  <a:srgbClr val="656A8B"/>
                </a:solidFill>
                <a:latin typeface="Montserrat Medium"/>
                <a:ea typeface="Montserrat Medium"/>
                <a:cs typeface="Montserrat Medium"/>
                <a:sym typeface="Montserrat Medium"/>
              </a:endParaRPr>
            </a:p>
          </p:txBody>
        </p:sp>
      </p:grpSp>
    </p:spTree>
    <p:extLst>
      <p:ext uri="{BB962C8B-B14F-4D97-AF65-F5344CB8AC3E}">
        <p14:creationId xmlns:p14="http://schemas.microsoft.com/office/powerpoint/2010/main" val="86508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16"/>
          <p:cNvPicPr preferRelativeResize="0"/>
          <p:nvPr/>
        </p:nvPicPr>
        <p:blipFill rotWithShape="1">
          <a:blip r:embed="rId3">
            <a:alphaModFix/>
          </a:blip>
          <a:srcRect/>
          <a:stretch/>
        </p:blipFill>
        <p:spPr>
          <a:xfrm>
            <a:off x="0" y="11341"/>
            <a:ext cx="12192000" cy="6858007"/>
          </a:xfrm>
          <a:prstGeom prst="rect">
            <a:avLst/>
          </a:prstGeom>
          <a:noFill/>
          <a:ln>
            <a:noFill/>
          </a:ln>
        </p:spPr>
      </p:pic>
      <p:grpSp>
        <p:nvGrpSpPr>
          <p:cNvPr id="390" name="Google Shape;390;p16"/>
          <p:cNvGrpSpPr/>
          <p:nvPr/>
        </p:nvGrpSpPr>
        <p:grpSpPr>
          <a:xfrm>
            <a:off x="3278983" y="6101401"/>
            <a:ext cx="8626627" cy="651467"/>
            <a:chOff x="1337012" y="4443651"/>
            <a:chExt cx="6469970" cy="488600"/>
          </a:xfrm>
        </p:grpSpPr>
        <p:pic>
          <p:nvPicPr>
            <p:cNvPr id="391" name="Google Shape;391;p16"/>
            <p:cNvPicPr preferRelativeResize="0"/>
            <p:nvPr/>
          </p:nvPicPr>
          <p:blipFill rotWithShape="1">
            <a:blip r:embed="rId4">
              <a:alphaModFix/>
            </a:blip>
            <a:srcRect l="6796" t="29374" r="5506" b="28695"/>
            <a:stretch/>
          </p:blipFill>
          <p:spPr>
            <a:xfrm>
              <a:off x="1337012" y="4532463"/>
              <a:ext cx="765175" cy="310975"/>
            </a:xfrm>
            <a:prstGeom prst="rect">
              <a:avLst/>
            </a:prstGeom>
            <a:noFill/>
            <a:ln>
              <a:noFill/>
            </a:ln>
          </p:spPr>
        </p:pic>
        <p:pic>
          <p:nvPicPr>
            <p:cNvPr id="392" name="Google Shape;392;p16"/>
            <p:cNvPicPr preferRelativeResize="0"/>
            <p:nvPr/>
          </p:nvPicPr>
          <p:blipFill rotWithShape="1">
            <a:blip r:embed="rId5">
              <a:alphaModFix/>
            </a:blip>
            <a:srcRect/>
            <a:stretch/>
          </p:blipFill>
          <p:spPr>
            <a:xfrm>
              <a:off x="2299088" y="4443651"/>
              <a:ext cx="488600" cy="488600"/>
            </a:xfrm>
            <a:prstGeom prst="rect">
              <a:avLst/>
            </a:prstGeom>
            <a:noFill/>
            <a:ln>
              <a:noFill/>
            </a:ln>
          </p:spPr>
        </p:pic>
        <p:pic>
          <p:nvPicPr>
            <p:cNvPr id="393" name="Google Shape;393;p16"/>
            <p:cNvPicPr preferRelativeResize="0"/>
            <p:nvPr/>
          </p:nvPicPr>
          <p:blipFill rotWithShape="1">
            <a:blip r:embed="rId6">
              <a:alphaModFix/>
            </a:blip>
            <a:srcRect/>
            <a:stretch/>
          </p:blipFill>
          <p:spPr>
            <a:xfrm>
              <a:off x="3071360" y="4481000"/>
              <a:ext cx="413900" cy="413900"/>
            </a:xfrm>
            <a:prstGeom prst="rect">
              <a:avLst/>
            </a:prstGeom>
            <a:noFill/>
            <a:ln>
              <a:noFill/>
            </a:ln>
          </p:spPr>
        </p:pic>
        <p:pic>
          <p:nvPicPr>
            <p:cNvPr id="394" name="Google Shape;394;p16"/>
            <p:cNvPicPr preferRelativeResize="0"/>
            <p:nvPr/>
          </p:nvPicPr>
          <p:blipFill rotWithShape="1">
            <a:blip r:embed="rId7">
              <a:alphaModFix/>
            </a:blip>
            <a:srcRect/>
            <a:stretch/>
          </p:blipFill>
          <p:spPr>
            <a:xfrm>
              <a:off x="3768938" y="4513942"/>
              <a:ext cx="413901" cy="348016"/>
            </a:xfrm>
            <a:prstGeom prst="rect">
              <a:avLst/>
            </a:prstGeom>
            <a:noFill/>
            <a:ln>
              <a:noFill/>
            </a:ln>
          </p:spPr>
        </p:pic>
        <p:pic>
          <p:nvPicPr>
            <p:cNvPr id="395" name="Google Shape;395;p16"/>
            <p:cNvPicPr preferRelativeResize="0"/>
            <p:nvPr/>
          </p:nvPicPr>
          <p:blipFill rotWithShape="1">
            <a:blip r:embed="rId8">
              <a:alphaModFix/>
            </a:blip>
            <a:srcRect/>
            <a:stretch/>
          </p:blipFill>
          <p:spPr>
            <a:xfrm>
              <a:off x="4466514" y="4553445"/>
              <a:ext cx="765174" cy="269012"/>
            </a:xfrm>
            <a:prstGeom prst="rect">
              <a:avLst/>
            </a:prstGeom>
            <a:noFill/>
            <a:ln>
              <a:noFill/>
            </a:ln>
          </p:spPr>
        </p:pic>
        <p:pic>
          <p:nvPicPr>
            <p:cNvPr id="396" name="Google Shape;396;p16"/>
            <p:cNvPicPr preferRelativeResize="0"/>
            <p:nvPr/>
          </p:nvPicPr>
          <p:blipFill rotWithShape="1">
            <a:blip r:embed="rId9">
              <a:alphaModFix/>
            </a:blip>
            <a:srcRect/>
            <a:stretch/>
          </p:blipFill>
          <p:spPr>
            <a:xfrm>
              <a:off x="5515363" y="4481000"/>
              <a:ext cx="413901" cy="413901"/>
            </a:xfrm>
            <a:prstGeom prst="rect">
              <a:avLst/>
            </a:prstGeom>
            <a:noFill/>
            <a:ln>
              <a:noFill/>
            </a:ln>
          </p:spPr>
        </p:pic>
        <p:pic>
          <p:nvPicPr>
            <p:cNvPr id="397" name="Google Shape;397;p16"/>
            <p:cNvPicPr preferRelativeResize="0"/>
            <p:nvPr/>
          </p:nvPicPr>
          <p:blipFill rotWithShape="1">
            <a:blip r:embed="rId10">
              <a:alphaModFix/>
            </a:blip>
            <a:srcRect/>
            <a:stretch/>
          </p:blipFill>
          <p:spPr>
            <a:xfrm>
              <a:off x="6212938" y="4513938"/>
              <a:ext cx="981755" cy="348024"/>
            </a:xfrm>
            <a:prstGeom prst="rect">
              <a:avLst/>
            </a:prstGeom>
            <a:noFill/>
            <a:ln>
              <a:noFill/>
            </a:ln>
          </p:spPr>
        </p:pic>
        <p:pic>
          <p:nvPicPr>
            <p:cNvPr id="398" name="Google Shape;398;p16"/>
            <p:cNvPicPr preferRelativeResize="0"/>
            <p:nvPr/>
          </p:nvPicPr>
          <p:blipFill rotWithShape="1">
            <a:blip r:embed="rId11">
              <a:alphaModFix/>
            </a:blip>
            <a:srcRect/>
            <a:stretch/>
          </p:blipFill>
          <p:spPr>
            <a:xfrm>
              <a:off x="7478363" y="4481000"/>
              <a:ext cx="328619" cy="413901"/>
            </a:xfrm>
            <a:prstGeom prst="rect">
              <a:avLst/>
            </a:prstGeom>
            <a:noFill/>
            <a:ln>
              <a:noFill/>
            </a:ln>
          </p:spPr>
        </p:pic>
      </p:grpSp>
      <p:pic>
        <p:nvPicPr>
          <p:cNvPr id="5" name="Imagen 4">
            <a:extLst>
              <a:ext uri="{FF2B5EF4-FFF2-40B4-BE49-F238E27FC236}">
                <a16:creationId xmlns:a16="http://schemas.microsoft.com/office/drawing/2014/main" id="{BEAF8F21-7DC1-0608-B708-D8527A8905F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46180" y="1038996"/>
            <a:ext cx="4812428" cy="4959883"/>
          </a:xfrm>
          <a:prstGeom prst="rect">
            <a:avLst/>
          </a:prstGeom>
        </p:spPr>
      </p:pic>
      <p:sp>
        <p:nvSpPr>
          <p:cNvPr id="6" name="Rectángulo 5">
            <a:extLst>
              <a:ext uri="{FF2B5EF4-FFF2-40B4-BE49-F238E27FC236}">
                <a16:creationId xmlns:a16="http://schemas.microsoft.com/office/drawing/2014/main" id="{588734A4-44A2-77FB-648C-36F29B75152B}"/>
              </a:ext>
            </a:extLst>
          </p:cNvPr>
          <p:cNvSpPr/>
          <p:nvPr/>
        </p:nvSpPr>
        <p:spPr>
          <a:xfrm>
            <a:off x="1589634" y="980273"/>
            <a:ext cx="220614" cy="64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7" name="Agrupar 4">
            <a:extLst>
              <a:ext uri="{FF2B5EF4-FFF2-40B4-BE49-F238E27FC236}">
                <a16:creationId xmlns:a16="http://schemas.microsoft.com/office/drawing/2014/main" id="{F7C95B42-5405-5926-BC9D-546573D11A06}"/>
              </a:ext>
            </a:extLst>
          </p:cNvPr>
          <p:cNvGrpSpPr/>
          <p:nvPr/>
        </p:nvGrpSpPr>
        <p:grpSpPr>
          <a:xfrm>
            <a:off x="1099617" y="2337756"/>
            <a:ext cx="4187942" cy="3701942"/>
            <a:chOff x="2895265" y="953431"/>
            <a:chExt cx="3702304" cy="4201930"/>
          </a:xfrm>
        </p:grpSpPr>
        <p:pic>
          <p:nvPicPr>
            <p:cNvPr id="8" name="Imagen 7">
              <a:extLst>
                <a:ext uri="{FF2B5EF4-FFF2-40B4-BE49-F238E27FC236}">
                  <a16:creationId xmlns:a16="http://schemas.microsoft.com/office/drawing/2014/main" id="{01973A73-0403-9BBE-C4E1-24C0D5635B44}"/>
                </a:ext>
              </a:extLst>
            </p:cNvPr>
            <p:cNvPicPr>
              <a:picLocks noChangeAspect="1"/>
            </p:cNvPicPr>
            <p:nvPr/>
          </p:nvPicPr>
          <p:blipFill rotWithShape="1">
            <a:blip r:embed="rId13">
              <a:extLst>
                <a:ext uri="{28A0092B-C50C-407E-A947-70E740481C1C}">
                  <a14:useLocalDpi xmlns:a14="http://schemas.microsoft.com/office/drawing/2010/main" val="0"/>
                </a:ext>
              </a:extLst>
            </a:blip>
            <a:srcRect b="20510"/>
            <a:stretch/>
          </p:blipFill>
          <p:spPr>
            <a:xfrm>
              <a:off x="2895265" y="1173193"/>
              <a:ext cx="3702304" cy="3532620"/>
            </a:xfrm>
            <a:prstGeom prst="rect">
              <a:avLst/>
            </a:prstGeom>
          </p:spPr>
        </p:pic>
        <p:sp>
          <p:nvSpPr>
            <p:cNvPr id="9" name="Google Shape;173;p9">
              <a:extLst>
                <a:ext uri="{FF2B5EF4-FFF2-40B4-BE49-F238E27FC236}">
                  <a16:creationId xmlns:a16="http://schemas.microsoft.com/office/drawing/2014/main" id="{C7702337-A54C-3933-349C-5EB7B0949539}"/>
                </a:ext>
              </a:extLst>
            </p:cNvPr>
            <p:cNvSpPr/>
            <p:nvPr/>
          </p:nvSpPr>
          <p:spPr>
            <a:xfrm>
              <a:off x="3873480" y="953431"/>
              <a:ext cx="2724089" cy="838400"/>
            </a:xfrm>
            <a:prstGeom prst="rect">
              <a:avLst/>
            </a:prstGeom>
            <a:solidFill>
              <a:schemeClr val="lt1"/>
            </a:solidFill>
            <a:ln>
              <a:noFill/>
            </a:ln>
          </p:spPr>
          <p:txBody>
            <a:bodyPr spcFirstLastPara="1" wrap="square" lIns="121900" tIns="121900" rIns="121900" bIns="121900" anchor="ctr" anchorCtr="0">
              <a:noAutofit/>
            </a:bodyPr>
            <a:lstStyle/>
            <a:p>
              <a:pPr>
                <a:buClr>
                  <a:schemeClr val="dk1"/>
                </a:buClr>
                <a:buSzPts val="1100"/>
              </a:pPr>
              <a:r>
                <a:rPr lang="es-CL" sz="1400">
                  <a:latin typeface="Montserrat" charset="0"/>
                  <a:ea typeface="Montserrat" charset="0"/>
                  <a:cs typeface="Montserrat" charset="0"/>
                  <a:sym typeface="Helvetica Neue Light"/>
                </a:rPr>
                <a:t>Interdisciplinario</a:t>
              </a:r>
              <a:endParaRPr sz="1400">
                <a:latin typeface="Montserrat" charset="0"/>
                <a:ea typeface="Montserrat" charset="0"/>
                <a:cs typeface="Montserrat" charset="0"/>
                <a:sym typeface="Helvetica Neue Light"/>
              </a:endParaRPr>
            </a:p>
            <a:p>
              <a:pPr>
                <a:buClr>
                  <a:schemeClr val="dk1"/>
                </a:buClr>
                <a:buSzPts val="1100"/>
              </a:pPr>
              <a:r>
                <a:rPr lang="es-CL" sz="1400">
                  <a:latin typeface="Montserrat" charset="0"/>
                  <a:ea typeface="Montserrat" charset="0"/>
                  <a:cs typeface="Montserrat" charset="0"/>
                  <a:sym typeface="Helvetica Neue Light"/>
                </a:rPr>
                <a:t>básica, traslacional y clínica</a:t>
              </a:r>
              <a:endParaRPr sz="1400">
                <a:latin typeface="Montserrat" charset="0"/>
                <a:ea typeface="Montserrat" charset="0"/>
                <a:cs typeface="Montserrat" charset="0"/>
                <a:sym typeface="Helvetica Neue Light"/>
              </a:endParaRPr>
            </a:p>
            <a:p>
              <a:pPr>
                <a:buClr>
                  <a:schemeClr val="dk1"/>
                </a:buClr>
                <a:buSzPts val="1100"/>
              </a:pPr>
              <a:r>
                <a:rPr lang="es-CL" sz="1400">
                  <a:latin typeface="Montserrat" charset="0"/>
                  <a:ea typeface="Montserrat" charset="0"/>
                  <a:cs typeface="Montserrat" charset="0"/>
                  <a:sym typeface="Helvetica Neue Light"/>
                </a:rPr>
                <a:t>sociales, matemáticas e informáticas</a:t>
              </a:r>
              <a:endParaRPr sz="1400">
                <a:latin typeface="Montserrat" charset="0"/>
                <a:ea typeface="Montserrat" charset="0"/>
                <a:cs typeface="Montserrat" charset="0"/>
                <a:sym typeface="Helvetica Neue Light"/>
              </a:endParaRPr>
            </a:p>
          </p:txBody>
        </p:sp>
        <p:sp>
          <p:nvSpPr>
            <p:cNvPr id="10" name="Google Shape;174;p9">
              <a:extLst>
                <a:ext uri="{FF2B5EF4-FFF2-40B4-BE49-F238E27FC236}">
                  <a16:creationId xmlns:a16="http://schemas.microsoft.com/office/drawing/2014/main" id="{3CFDD053-A24E-317A-8E36-D0229C221608}"/>
                </a:ext>
              </a:extLst>
            </p:cNvPr>
            <p:cNvSpPr/>
            <p:nvPr/>
          </p:nvSpPr>
          <p:spPr>
            <a:xfrm>
              <a:off x="3873481" y="2105429"/>
              <a:ext cx="2724088" cy="838400"/>
            </a:xfrm>
            <a:prstGeom prst="rect">
              <a:avLst/>
            </a:prstGeom>
            <a:solidFill>
              <a:schemeClr val="lt1"/>
            </a:solidFill>
            <a:ln>
              <a:noFill/>
            </a:ln>
          </p:spPr>
          <p:txBody>
            <a:bodyPr spcFirstLastPara="1" wrap="square" lIns="121900" tIns="121900" rIns="121900" bIns="121900" anchor="ctr" anchorCtr="0">
              <a:noAutofit/>
            </a:bodyPr>
            <a:lstStyle/>
            <a:p>
              <a:pPr>
                <a:lnSpc>
                  <a:spcPct val="150000"/>
                </a:lnSpc>
              </a:pPr>
              <a:r>
                <a:rPr lang="es-CL" sz="1400">
                  <a:latin typeface="Montserrat" charset="0"/>
                  <a:ea typeface="Montserrat" charset="0"/>
                  <a:cs typeface="Montserrat" charset="0"/>
                  <a:sym typeface="Helvetica Neue Light"/>
                </a:rPr>
                <a:t>8 investigadores principales</a:t>
              </a:r>
              <a:endParaRPr sz="1400">
                <a:latin typeface="Montserrat" charset="0"/>
                <a:ea typeface="Montserrat" charset="0"/>
                <a:cs typeface="Montserrat" charset="0"/>
                <a:sym typeface="Helvetica Neue Light"/>
              </a:endParaRPr>
            </a:p>
            <a:p>
              <a:pPr>
                <a:lnSpc>
                  <a:spcPct val="150000"/>
                </a:lnSpc>
              </a:pPr>
              <a:r>
                <a:rPr lang="es-CL" sz="1400">
                  <a:latin typeface="Montserrat" charset="0"/>
                  <a:ea typeface="Montserrat" charset="0"/>
                  <a:cs typeface="Montserrat" charset="0"/>
                  <a:sym typeface="Helvetica Neue Light"/>
                </a:rPr>
                <a:t>26 principales asociados</a:t>
              </a:r>
            </a:p>
            <a:p>
              <a:pPr>
                <a:lnSpc>
                  <a:spcPct val="150000"/>
                </a:lnSpc>
              </a:pPr>
              <a:r>
                <a:rPr lang="es-CL" sz="1400">
                  <a:latin typeface="Montserrat" charset="0"/>
                  <a:ea typeface="Montserrat" charset="0"/>
                  <a:cs typeface="Montserrat" charset="0"/>
                  <a:sym typeface="Helvetica Neue Light"/>
                </a:rPr>
                <a:t>52 investigadores</a:t>
              </a:r>
              <a:endParaRPr sz="1400">
                <a:latin typeface="Montserrat" charset="0"/>
                <a:ea typeface="Montserrat" charset="0"/>
                <a:cs typeface="Montserrat" charset="0"/>
                <a:sym typeface="Helvetica Neue Light"/>
              </a:endParaRPr>
            </a:p>
          </p:txBody>
        </p:sp>
        <p:sp>
          <p:nvSpPr>
            <p:cNvPr id="11" name="Google Shape;175;p9">
              <a:extLst>
                <a:ext uri="{FF2B5EF4-FFF2-40B4-BE49-F238E27FC236}">
                  <a16:creationId xmlns:a16="http://schemas.microsoft.com/office/drawing/2014/main" id="{5E70703E-A76E-DD61-1ACF-3406CFDBD88F}"/>
                </a:ext>
              </a:extLst>
            </p:cNvPr>
            <p:cNvSpPr/>
            <p:nvPr/>
          </p:nvSpPr>
          <p:spPr>
            <a:xfrm>
              <a:off x="3873481" y="3193883"/>
              <a:ext cx="2724088" cy="727600"/>
            </a:xfrm>
            <a:prstGeom prst="rect">
              <a:avLst/>
            </a:prstGeom>
            <a:solidFill>
              <a:schemeClr val="lt1"/>
            </a:solidFill>
            <a:ln>
              <a:noFill/>
            </a:ln>
          </p:spPr>
          <p:txBody>
            <a:bodyPr spcFirstLastPara="1" wrap="square" lIns="121900" tIns="121900" rIns="121900" bIns="121900" anchor="ctr" anchorCtr="0">
              <a:noAutofit/>
            </a:bodyPr>
            <a:lstStyle/>
            <a:p>
              <a:r>
                <a:rPr lang="es-CL" sz="1400">
                  <a:latin typeface="Montserrat" charset="0"/>
                  <a:ea typeface="Montserrat" charset="0"/>
                  <a:cs typeface="Montserrat" charset="0"/>
                  <a:sym typeface="Helvetica Neue Light"/>
                </a:rPr>
                <a:t>Compromiso con la traslación del conocimiento a las políticas públicas</a:t>
              </a:r>
              <a:endParaRPr sz="1400">
                <a:latin typeface="Montserrat" charset="0"/>
                <a:ea typeface="Montserrat" charset="0"/>
                <a:cs typeface="Montserrat" charset="0"/>
                <a:sym typeface="Helvetica Neue Light"/>
              </a:endParaRPr>
            </a:p>
          </p:txBody>
        </p:sp>
        <p:sp>
          <p:nvSpPr>
            <p:cNvPr id="12" name="Google Shape;176;p9">
              <a:extLst>
                <a:ext uri="{FF2B5EF4-FFF2-40B4-BE49-F238E27FC236}">
                  <a16:creationId xmlns:a16="http://schemas.microsoft.com/office/drawing/2014/main" id="{B906EEE4-1050-5F6D-2039-3402690F9A47}"/>
                </a:ext>
              </a:extLst>
            </p:cNvPr>
            <p:cNvSpPr/>
            <p:nvPr/>
          </p:nvSpPr>
          <p:spPr>
            <a:xfrm>
              <a:off x="3873481" y="4086810"/>
              <a:ext cx="2280800" cy="1068551"/>
            </a:xfrm>
            <a:prstGeom prst="rect">
              <a:avLst/>
            </a:prstGeom>
            <a:solidFill>
              <a:schemeClr val="lt1"/>
            </a:solidFill>
            <a:ln>
              <a:noFill/>
            </a:ln>
          </p:spPr>
          <p:txBody>
            <a:bodyPr spcFirstLastPara="1" wrap="square" lIns="121900" tIns="121900" rIns="121900" bIns="121900" anchor="ctr" anchorCtr="0">
              <a:noAutofit/>
            </a:bodyPr>
            <a:lstStyle/>
            <a:p>
              <a:r>
                <a:rPr lang="es-CL" sz="1400">
                  <a:latin typeface="Montserrat" charset="0"/>
                  <a:ea typeface="Montserrat" charset="0"/>
                  <a:cs typeface="Montserrat" charset="0"/>
                  <a:sym typeface="Helvetica Neue Light"/>
                </a:rPr>
                <a:t>Representación nacional</a:t>
              </a:r>
            </a:p>
            <a:p>
              <a:endParaRPr lang="es-CL" sz="1400">
                <a:latin typeface="Montserrat" charset="0"/>
                <a:ea typeface="Montserrat" charset="0"/>
                <a:cs typeface="Montserrat" charset="0"/>
                <a:sym typeface="Helvetica Neue Light"/>
              </a:endParaRPr>
            </a:p>
            <a:p>
              <a:r>
                <a:rPr lang="es-CL" sz="1400">
                  <a:latin typeface="Montserrat" charset="0"/>
                  <a:ea typeface="Montserrat" charset="0"/>
                  <a:cs typeface="Montserrat" charset="0"/>
                  <a:sym typeface="Helvetica Neue Light"/>
                </a:rPr>
                <a:t>Red de 20  instituciones internacionales</a:t>
              </a:r>
              <a:endParaRPr sz="1400">
                <a:latin typeface="Montserrat" charset="0"/>
                <a:ea typeface="Montserrat" charset="0"/>
                <a:cs typeface="Montserrat" charset="0"/>
                <a:sym typeface="Helvetica Neue Light"/>
              </a:endParaRPr>
            </a:p>
          </p:txBody>
        </p:sp>
      </p:grpSp>
      <p:pic>
        <p:nvPicPr>
          <p:cNvPr id="13" name="Imagen 12">
            <a:extLst>
              <a:ext uri="{FF2B5EF4-FFF2-40B4-BE49-F238E27FC236}">
                <a16:creationId xmlns:a16="http://schemas.microsoft.com/office/drawing/2014/main" id="{B0781C29-319C-3F87-31DB-911603A5522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2811" y="613844"/>
            <a:ext cx="834186" cy="505670"/>
          </a:xfrm>
          <a:prstGeom prst="rect">
            <a:avLst/>
          </a:prstGeom>
        </p:spPr>
      </p:pic>
      <p:sp>
        <p:nvSpPr>
          <p:cNvPr id="14" name="CuadroTexto 13">
            <a:extLst>
              <a:ext uri="{FF2B5EF4-FFF2-40B4-BE49-F238E27FC236}">
                <a16:creationId xmlns:a16="http://schemas.microsoft.com/office/drawing/2014/main" id="{CA3E39E8-3372-367B-689D-20D67AA47AC7}"/>
              </a:ext>
            </a:extLst>
          </p:cNvPr>
          <p:cNvSpPr txBox="1"/>
          <p:nvPr/>
        </p:nvSpPr>
        <p:spPr>
          <a:xfrm>
            <a:off x="2206146" y="1286368"/>
            <a:ext cx="2720630" cy="553998"/>
          </a:xfrm>
          <a:prstGeom prst="rect">
            <a:avLst/>
          </a:prstGeom>
          <a:noFill/>
        </p:spPr>
        <p:txBody>
          <a:bodyPr wrap="square" rtlCol="0">
            <a:spAutoFit/>
          </a:bodyPr>
          <a:lstStyle/>
          <a:p>
            <a:pPr>
              <a:lnSpc>
                <a:spcPts val="3600"/>
              </a:lnSpc>
            </a:pPr>
            <a:r>
              <a:rPr lang="es-ES_tradnl" sz="3600" b="1">
                <a:solidFill>
                  <a:srgbClr val="151F6D"/>
                </a:solidFill>
                <a:latin typeface="Montserrat SemiBold" charset="0"/>
                <a:ea typeface="Montserrat SemiBold" charset="0"/>
                <a:cs typeface="Montserrat SemiBold" charset="0"/>
              </a:rPr>
              <a:t>Equipo</a:t>
            </a:r>
          </a:p>
        </p:txBody>
      </p:sp>
      <p:sp>
        <p:nvSpPr>
          <p:cNvPr id="15" name="CuadroTexto 14">
            <a:extLst>
              <a:ext uri="{FF2B5EF4-FFF2-40B4-BE49-F238E27FC236}">
                <a16:creationId xmlns:a16="http://schemas.microsoft.com/office/drawing/2014/main" id="{87365BDA-73BE-2EBF-F433-E9228020D8C1}"/>
              </a:ext>
            </a:extLst>
          </p:cNvPr>
          <p:cNvSpPr txBox="1"/>
          <p:nvPr/>
        </p:nvSpPr>
        <p:spPr>
          <a:xfrm>
            <a:off x="2284270" y="454073"/>
            <a:ext cx="8914113" cy="523220"/>
          </a:xfrm>
          <a:prstGeom prst="rect">
            <a:avLst/>
          </a:prstGeom>
          <a:noFill/>
        </p:spPr>
        <p:txBody>
          <a:bodyPr wrap="square">
            <a:spAutoFit/>
          </a:bodyPr>
          <a:lstStyle/>
          <a:p>
            <a:r>
              <a:rPr lang="es-ES_tradnl" sz="2800" b="1">
                <a:solidFill>
                  <a:srgbClr val="151F6D"/>
                </a:solidFill>
                <a:latin typeface="Montserrat SemiBold" charset="0"/>
                <a:ea typeface="Montserrat SemiBold" charset="0"/>
                <a:cs typeface="Montserrat SemiBold" charset="0"/>
              </a:rPr>
              <a:t>Centro para la Prevención y Control del Cáncer</a:t>
            </a:r>
            <a:endParaRPr lang="es-ES_tradnl"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14"/>
          <p:cNvPicPr preferRelativeResize="0"/>
          <p:nvPr/>
        </p:nvPicPr>
        <p:blipFill rotWithShape="1">
          <a:blip r:embed="rId3">
            <a:alphaModFix/>
          </a:blip>
          <a:srcRect/>
          <a:stretch/>
        </p:blipFill>
        <p:spPr>
          <a:xfrm>
            <a:off x="0" y="2211"/>
            <a:ext cx="12192000" cy="6858007"/>
          </a:xfrm>
          <a:prstGeom prst="rect">
            <a:avLst/>
          </a:prstGeom>
          <a:noFill/>
          <a:ln>
            <a:noFill/>
          </a:ln>
        </p:spPr>
      </p:pic>
      <p:pic>
        <p:nvPicPr>
          <p:cNvPr id="316" name="Google Shape;316;p14"/>
          <p:cNvPicPr preferRelativeResize="0"/>
          <p:nvPr/>
        </p:nvPicPr>
        <p:blipFill rotWithShape="1">
          <a:blip r:embed="rId4">
            <a:alphaModFix/>
          </a:blip>
          <a:srcRect/>
          <a:stretch/>
        </p:blipFill>
        <p:spPr>
          <a:xfrm>
            <a:off x="574767" y="556601"/>
            <a:ext cx="857532" cy="551873"/>
          </a:xfrm>
          <a:prstGeom prst="rect">
            <a:avLst/>
          </a:prstGeom>
          <a:noFill/>
          <a:ln>
            <a:noFill/>
          </a:ln>
        </p:spPr>
      </p:pic>
      <p:grpSp>
        <p:nvGrpSpPr>
          <p:cNvPr id="317" name="Google Shape;317;p14"/>
          <p:cNvGrpSpPr/>
          <p:nvPr/>
        </p:nvGrpSpPr>
        <p:grpSpPr>
          <a:xfrm>
            <a:off x="2071485" y="341534"/>
            <a:ext cx="8594967" cy="3934530"/>
            <a:chOff x="1416050" y="292350"/>
            <a:chExt cx="6446225" cy="2950898"/>
          </a:xfrm>
        </p:grpSpPr>
        <p:sp>
          <p:nvSpPr>
            <p:cNvPr id="318" name="Google Shape;318;p14"/>
            <p:cNvSpPr/>
            <p:nvPr/>
          </p:nvSpPr>
          <p:spPr>
            <a:xfrm>
              <a:off x="1845425" y="2647950"/>
              <a:ext cx="1911600" cy="164400"/>
            </a:xfrm>
            <a:prstGeom prst="roundRect">
              <a:avLst>
                <a:gd name="adj" fmla="val 50000"/>
              </a:avLst>
            </a:prstGeom>
            <a:solidFill>
              <a:srgbClr val="A7A4E0"/>
            </a:solidFill>
            <a:ln>
              <a:noFill/>
            </a:ln>
          </p:spPr>
          <p:txBody>
            <a:bodyPr spcFirstLastPara="1" wrap="square" lIns="121900" tIns="121900" rIns="121900" bIns="121900" anchor="ctr" anchorCtr="0">
              <a:noAutofit/>
            </a:bodyPr>
            <a:lstStyle/>
            <a:p>
              <a:pPr>
                <a:buClr>
                  <a:srgbClr val="000000"/>
                </a:buClr>
                <a:buSzPts val="800"/>
              </a:pPr>
              <a:r>
                <a:rPr lang="es-419" sz="1067">
                  <a:solidFill>
                    <a:srgbClr val="151F6D"/>
                  </a:solidFill>
                  <a:latin typeface="Montserrat SemiBold"/>
                  <a:ea typeface="Montserrat SemiBold"/>
                  <a:cs typeface="Montserrat SemiBold"/>
                  <a:sym typeface="Montserrat SemiBold"/>
                </a:rPr>
                <a:t>Carla Taramasco</a:t>
              </a:r>
              <a:r>
                <a:rPr lang="es-419" sz="1067">
                  <a:solidFill>
                    <a:srgbClr val="151F6D"/>
                  </a:solidFill>
                  <a:latin typeface="Montserrat Medium"/>
                  <a:ea typeface="Montserrat Medium"/>
                  <a:cs typeface="Montserrat Medium"/>
                  <a:sym typeface="Montserrat Medium"/>
                </a:rPr>
                <a:t> </a:t>
              </a:r>
              <a:r>
                <a:rPr lang="es-419" sz="1067">
                  <a:solidFill>
                    <a:schemeClr val="lt1"/>
                  </a:solidFill>
                  <a:latin typeface="Montserrat Medium"/>
                  <a:ea typeface="Montserrat Medium"/>
                  <a:cs typeface="Montserrat Medium"/>
                  <a:sym typeface="Montserrat Medium"/>
                </a:rPr>
                <a:t>MSc PhD</a:t>
              </a:r>
              <a:endParaRPr sz="1067">
                <a:solidFill>
                  <a:schemeClr val="lt1"/>
                </a:solidFill>
                <a:latin typeface="Montserrat Medium"/>
                <a:ea typeface="Montserrat Medium"/>
                <a:cs typeface="Montserrat Medium"/>
                <a:sym typeface="Montserrat Medium"/>
              </a:endParaRPr>
            </a:p>
          </p:txBody>
        </p:sp>
        <p:sp>
          <p:nvSpPr>
            <p:cNvPr id="319" name="Google Shape;319;p14"/>
            <p:cNvSpPr txBox="1"/>
            <p:nvPr/>
          </p:nvSpPr>
          <p:spPr>
            <a:xfrm>
              <a:off x="1894250" y="2757575"/>
              <a:ext cx="1659600" cy="369302"/>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s-419" sz="800">
                  <a:solidFill>
                    <a:srgbClr val="656A8B"/>
                  </a:solidFill>
                  <a:latin typeface="Montserrat"/>
                  <a:ea typeface="Montserrat"/>
                  <a:cs typeface="Montserrat"/>
                  <a:sym typeface="Montserrat"/>
                </a:rPr>
                <a:t>Professor of Health Informatics, UNAB</a:t>
              </a:r>
              <a:endParaRPr sz="800">
                <a:solidFill>
                  <a:srgbClr val="656A8B"/>
                </a:solidFill>
                <a:latin typeface="Montserrat"/>
                <a:ea typeface="Montserrat"/>
                <a:cs typeface="Montserrat"/>
                <a:sym typeface="Montserrat"/>
              </a:endParaRPr>
            </a:p>
            <a:p>
              <a:pPr>
                <a:buClr>
                  <a:srgbClr val="000000"/>
                </a:buClr>
                <a:buSzPts val="600"/>
              </a:pPr>
              <a:r>
                <a:rPr lang="es-419" sz="800">
                  <a:solidFill>
                    <a:srgbClr val="656A8B"/>
                  </a:solidFill>
                  <a:latin typeface="Montserrat"/>
                  <a:ea typeface="Montserrat"/>
                  <a:cs typeface="Montserrat"/>
                  <a:sym typeface="Montserrat"/>
                </a:rPr>
                <a:t>Expert in Data Management</a:t>
              </a:r>
              <a:endParaRPr sz="800">
                <a:solidFill>
                  <a:srgbClr val="656A8B"/>
                </a:solidFill>
                <a:latin typeface="Montserrat"/>
                <a:ea typeface="Montserrat"/>
                <a:cs typeface="Montserrat"/>
                <a:sym typeface="Montserrat"/>
              </a:endParaRPr>
            </a:p>
          </p:txBody>
        </p:sp>
        <p:sp>
          <p:nvSpPr>
            <p:cNvPr id="320" name="Google Shape;320;p14"/>
            <p:cNvSpPr/>
            <p:nvPr/>
          </p:nvSpPr>
          <p:spPr>
            <a:xfrm>
              <a:off x="5239525" y="2647950"/>
              <a:ext cx="2182500" cy="164400"/>
            </a:xfrm>
            <a:prstGeom prst="roundRect">
              <a:avLst>
                <a:gd name="adj" fmla="val 50000"/>
              </a:avLst>
            </a:prstGeom>
            <a:solidFill>
              <a:srgbClr val="A7A4E0"/>
            </a:solidFill>
            <a:ln>
              <a:noFill/>
            </a:ln>
          </p:spPr>
          <p:txBody>
            <a:bodyPr spcFirstLastPara="1" wrap="square" lIns="121900" tIns="121900" rIns="121900" bIns="121900" anchor="ctr" anchorCtr="0">
              <a:noAutofit/>
            </a:bodyPr>
            <a:lstStyle/>
            <a:p>
              <a:pPr>
                <a:buClr>
                  <a:srgbClr val="000000"/>
                </a:buClr>
                <a:buSzPts val="800"/>
              </a:pPr>
              <a:r>
                <a:rPr lang="es-419" sz="1067">
                  <a:solidFill>
                    <a:srgbClr val="151F6D"/>
                  </a:solidFill>
                  <a:latin typeface="Montserrat SemiBold"/>
                  <a:ea typeface="Montserrat SemiBold"/>
                  <a:cs typeface="Montserrat SemiBold"/>
                  <a:sym typeface="Montserrat SemiBold"/>
                </a:rPr>
                <a:t>           Oscar Arteaga</a:t>
              </a:r>
              <a:r>
                <a:rPr lang="es-419" sz="1067">
                  <a:solidFill>
                    <a:srgbClr val="151F6D"/>
                  </a:solidFill>
                  <a:latin typeface="Montserrat Medium"/>
                  <a:ea typeface="Montserrat Medium"/>
                  <a:cs typeface="Montserrat Medium"/>
                  <a:sym typeface="Montserrat Medium"/>
                </a:rPr>
                <a:t> </a:t>
              </a:r>
              <a:r>
                <a:rPr lang="es-419" sz="1067">
                  <a:solidFill>
                    <a:schemeClr val="lt1"/>
                  </a:solidFill>
                  <a:latin typeface="Montserrat Medium"/>
                  <a:ea typeface="Montserrat Medium"/>
                  <a:cs typeface="Montserrat Medium"/>
                  <a:sym typeface="Montserrat Medium"/>
                </a:rPr>
                <a:t>MD MSc DrPH</a:t>
              </a:r>
              <a:endParaRPr sz="1067">
                <a:solidFill>
                  <a:schemeClr val="lt1"/>
                </a:solidFill>
                <a:latin typeface="Montserrat Medium"/>
                <a:ea typeface="Montserrat Medium"/>
                <a:cs typeface="Montserrat Medium"/>
                <a:sym typeface="Montserrat Medium"/>
              </a:endParaRPr>
            </a:p>
          </p:txBody>
        </p:sp>
        <p:sp>
          <p:nvSpPr>
            <p:cNvPr id="321" name="Google Shape;321;p14"/>
            <p:cNvSpPr txBox="1"/>
            <p:nvPr/>
          </p:nvSpPr>
          <p:spPr>
            <a:xfrm>
              <a:off x="5559475" y="2757575"/>
              <a:ext cx="1862700" cy="461635"/>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s-419" sz="800">
                  <a:solidFill>
                    <a:srgbClr val="656A8B"/>
                  </a:solidFill>
                  <a:latin typeface="Montserrat"/>
                  <a:ea typeface="Montserrat"/>
                  <a:cs typeface="Montserrat"/>
                  <a:sym typeface="Montserrat"/>
                </a:rPr>
                <a:t>Professor of Public Health</a:t>
              </a:r>
              <a:endParaRPr sz="800">
                <a:solidFill>
                  <a:srgbClr val="656A8B"/>
                </a:solidFill>
                <a:latin typeface="Montserrat"/>
                <a:ea typeface="Montserrat"/>
                <a:cs typeface="Montserrat"/>
                <a:sym typeface="Montserrat"/>
              </a:endParaRPr>
            </a:p>
            <a:p>
              <a:pPr>
                <a:buClr>
                  <a:srgbClr val="000000"/>
                </a:buClr>
                <a:buSzPts val="600"/>
              </a:pPr>
              <a:r>
                <a:rPr lang="es-419" sz="800">
                  <a:solidFill>
                    <a:srgbClr val="656A8B"/>
                  </a:solidFill>
                  <a:latin typeface="Montserrat"/>
                  <a:ea typeface="Montserrat"/>
                  <a:cs typeface="Montserrat"/>
                  <a:sym typeface="Montserrat"/>
                </a:rPr>
                <a:t>Director of the school of Public Health, UCH</a:t>
              </a:r>
              <a:endParaRPr sz="800">
                <a:solidFill>
                  <a:srgbClr val="656A8B"/>
                </a:solidFill>
                <a:latin typeface="Montserrat"/>
                <a:ea typeface="Montserrat"/>
                <a:cs typeface="Montserrat"/>
                <a:sym typeface="Montserrat"/>
              </a:endParaRPr>
            </a:p>
            <a:p>
              <a:pPr>
                <a:buClr>
                  <a:srgbClr val="000000"/>
                </a:buClr>
                <a:buSzPts val="600"/>
              </a:pPr>
              <a:r>
                <a:rPr lang="es-419" sz="800">
                  <a:solidFill>
                    <a:srgbClr val="656A8B"/>
                  </a:solidFill>
                  <a:latin typeface="Montserrat"/>
                  <a:ea typeface="Montserrat"/>
                  <a:cs typeface="Montserrat"/>
                  <a:sym typeface="Montserrat"/>
                </a:rPr>
                <a:t>Expert in Health System Performance</a:t>
              </a:r>
              <a:endParaRPr sz="800">
                <a:solidFill>
                  <a:srgbClr val="656A8B"/>
                </a:solidFill>
                <a:latin typeface="Montserrat"/>
                <a:ea typeface="Montserrat"/>
                <a:cs typeface="Montserrat"/>
                <a:sym typeface="Montserrat"/>
              </a:endParaRPr>
            </a:p>
          </p:txBody>
        </p:sp>
        <p:sp>
          <p:nvSpPr>
            <p:cNvPr id="322" name="Google Shape;322;p14"/>
            <p:cNvSpPr/>
            <p:nvPr/>
          </p:nvSpPr>
          <p:spPr>
            <a:xfrm>
              <a:off x="5679625" y="1939900"/>
              <a:ext cx="2182500" cy="164400"/>
            </a:xfrm>
            <a:prstGeom prst="roundRect">
              <a:avLst>
                <a:gd name="adj" fmla="val 50000"/>
              </a:avLst>
            </a:prstGeom>
            <a:solidFill>
              <a:srgbClr val="A7A4E0"/>
            </a:solidFill>
            <a:ln>
              <a:noFill/>
            </a:ln>
          </p:spPr>
          <p:txBody>
            <a:bodyPr spcFirstLastPara="1" wrap="square" lIns="121900" tIns="121900" rIns="121900" bIns="121900" anchor="ctr" anchorCtr="0">
              <a:noAutofit/>
            </a:bodyPr>
            <a:lstStyle/>
            <a:p>
              <a:pPr>
                <a:buClr>
                  <a:srgbClr val="000000"/>
                </a:buClr>
                <a:buSzPts val="800"/>
              </a:pPr>
              <a:r>
                <a:rPr lang="es-419" sz="1067">
                  <a:solidFill>
                    <a:srgbClr val="151F6D"/>
                  </a:solidFill>
                  <a:latin typeface="Montserrat SemiBold"/>
                  <a:ea typeface="Montserrat SemiBold"/>
                  <a:cs typeface="Montserrat SemiBold"/>
                  <a:sym typeface="Montserrat SemiBold"/>
                </a:rPr>
                <a:t>           Manuel Espinoza</a:t>
              </a:r>
              <a:r>
                <a:rPr lang="es-419" sz="1067">
                  <a:solidFill>
                    <a:srgbClr val="151F6D"/>
                  </a:solidFill>
                  <a:latin typeface="Montserrat Medium"/>
                  <a:ea typeface="Montserrat Medium"/>
                  <a:cs typeface="Montserrat Medium"/>
                  <a:sym typeface="Montserrat Medium"/>
                </a:rPr>
                <a:t> </a:t>
              </a:r>
              <a:r>
                <a:rPr lang="es-419" sz="1067">
                  <a:solidFill>
                    <a:schemeClr val="lt1"/>
                  </a:solidFill>
                  <a:latin typeface="Montserrat Medium"/>
                  <a:ea typeface="Montserrat Medium"/>
                  <a:cs typeface="Montserrat Medium"/>
                  <a:sym typeface="Montserrat Medium"/>
                </a:rPr>
                <a:t>MD MSc PhD</a:t>
              </a:r>
              <a:endParaRPr sz="1067">
                <a:solidFill>
                  <a:schemeClr val="lt1"/>
                </a:solidFill>
                <a:latin typeface="Montserrat Medium"/>
                <a:ea typeface="Montserrat Medium"/>
                <a:cs typeface="Montserrat Medium"/>
                <a:sym typeface="Montserrat Medium"/>
              </a:endParaRPr>
            </a:p>
          </p:txBody>
        </p:sp>
        <p:sp>
          <p:nvSpPr>
            <p:cNvPr id="323" name="Google Shape;323;p14"/>
            <p:cNvSpPr txBox="1"/>
            <p:nvPr/>
          </p:nvSpPr>
          <p:spPr>
            <a:xfrm>
              <a:off x="5999575" y="2049525"/>
              <a:ext cx="1862700" cy="369302"/>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s-419" sz="800">
                  <a:solidFill>
                    <a:srgbClr val="656A8B"/>
                  </a:solidFill>
                  <a:latin typeface="Montserrat"/>
                  <a:ea typeface="Montserrat"/>
                  <a:cs typeface="Montserrat"/>
                  <a:sym typeface="Montserrat"/>
                </a:rPr>
                <a:t>Professor of Health Economics, UC</a:t>
              </a:r>
              <a:endParaRPr sz="800">
                <a:solidFill>
                  <a:srgbClr val="656A8B"/>
                </a:solidFill>
                <a:latin typeface="Montserrat"/>
                <a:ea typeface="Montserrat"/>
                <a:cs typeface="Montserrat"/>
                <a:sym typeface="Montserrat"/>
              </a:endParaRPr>
            </a:p>
            <a:p>
              <a:pPr>
                <a:buClr>
                  <a:srgbClr val="000000"/>
                </a:buClr>
                <a:buSzPts val="600"/>
              </a:pPr>
              <a:r>
                <a:rPr lang="es-419" sz="800">
                  <a:solidFill>
                    <a:srgbClr val="656A8B"/>
                  </a:solidFill>
                  <a:latin typeface="Montserrat"/>
                  <a:ea typeface="Montserrat"/>
                  <a:cs typeface="Montserrat"/>
                  <a:sym typeface="Montserrat"/>
                </a:rPr>
                <a:t>Expert in Health Economics</a:t>
              </a:r>
              <a:endParaRPr sz="800">
                <a:solidFill>
                  <a:srgbClr val="656A8B"/>
                </a:solidFill>
                <a:latin typeface="Montserrat"/>
                <a:ea typeface="Montserrat"/>
                <a:cs typeface="Montserrat"/>
                <a:sym typeface="Montserrat"/>
              </a:endParaRPr>
            </a:p>
          </p:txBody>
        </p:sp>
        <p:sp>
          <p:nvSpPr>
            <p:cNvPr id="324" name="Google Shape;324;p14"/>
            <p:cNvSpPr/>
            <p:nvPr/>
          </p:nvSpPr>
          <p:spPr>
            <a:xfrm>
              <a:off x="5603425" y="1108550"/>
              <a:ext cx="2182500" cy="164400"/>
            </a:xfrm>
            <a:prstGeom prst="roundRect">
              <a:avLst>
                <a:gd name="adj" fmla="val 50000"/>
              </a:avLst>
            </a:prstGeom>
            <a:solidFill>
              <a:srgbClr val="A7A4E0"/>
            </a:solidFill>
            <a:ln>
              <a:noFill/>
            </a:ln>
          </p:spPr>
          <p:txBody>
            <a:bodyPr spcFirstLastPara="1" wrap="square" lIns="121900" tIns="121900" rIns="121900" bIns="121900" anchor="ctr" anchorCtr="0">
              <a:noAutofit/>
            </a:bodyPr>
            <a:lstStyle/>
            <a:p>
              <a:pPr>
                <a:buClr>
                  <a:srgbClr val="000000"/>
                </a:buClr>
                <a:buSzPts val="800"/>
              </a:pPr>
              <a:r>
                <a:rPr lang="es-419" sz="1067">
                  <a:solidFill>
                    <a:srgbClr val="151F6D"/>
                  </a:solidFill>
                  <a:latin typeface="Montserrat SemiBold"/>
                  <a:ea typeface="Montserrat SemiBold"/>
                  <a:cs typeface="Montserrat SemiBold"/>
                  <a:sym typeface="Montserrat SemiBold"/>
                </a:rPr>
                <a:t>           Lorena Rodríguez</a:t>
              </a:r>
              <a:r>
                <a:rPr lang="es-419" sz="1067">
                  <a:solidFill>
                    <a:srgbClr val="151F6D"/>
                  </a:solidFill>
                  <a:latin typeface="Montserrat Medium"/>
                  <a:ea typeface="Montserrat Medium"/>
                  <a:cs typeface="Montserrat Medium"/>
                  <a:sym typeface="Montserrat Medium"/>
                </a:rPr>
                <a:t> </a:t>
              </a:r>
              <a:r>
                <a:rPr lang="es-419" sz="1067">
                  <a:solidFill>
                    <a:schemeClr val="lt1"/>
                  </a:solidFill>
                  <a:latin typeface="Montserrat Medium"/>
                  <a:ea typeface="Montserrat Medium"/>
                  <a:cs typeface="Montserrat Medium"/>
                  <a:sym typeface="Montserrat Medium"/>
                </a:rPr>
                <a:t>MD MSc</a:t>
              </a:r>
              <a:endParaRPr sz="1067">
                <a:solidFill>
                  <a:schemeClr val="lt1"/>
                </a:solidFill>
                <a:latin typeface="Montserrat Medium"/>
                <a:ea typeface="Montserrat Medium"/>
                <a:cs typeface="Montserrat Medium"/>
                <a:sym typeface="Montserrat Medium"/>
              </a:endParaRPr>
            </a:p>
          </p:txBody>
        </p:sp>
        <p:sp>
          <p:nvSpPr>
            <p:cNvPr id="325" name="Google Shape;325;p14"/>
            <p:cNvSpPr txBox="1"/>
            <p:nvPr/>
          </p:nvSpPr>
          <p:spPr>
            <a:xfrm>
              <a:off x="5923375" y="1218175"/>
              <a:ext cx="1862700" cy="369302"/>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s-419" sz="800">
                  <a:solidFill>
                    <a:srgbClr val="656A8B"/>
                  </a:solidFill>
                  <a:latin typeface="Montserrat"/>
                  <a:ea typeface="Montserrat"/>
                  <a:cs typeface="Montserrat"/>
                  <a:sym typeface="Montserrat"/>
                </a:rPr>
                <a:t>Professor of Public Health, UCH</a:t>
              </a:r>
              <a:endParaRPr sz="800">
                <a:solidFill>
                  <a:srgbClr val="656A8B"/>
                </a:solidFill>
                <a:latin typeface="Montserrat"/>
                <a:ea typeface="Montserrat"/>
                <a:cs typeface="Montserrat"/>
                <a:sym typeface="Montserrat"/>
              </a:endParaRPr>
            </a:p>
            <a:p>
              <a:pPr>
                <a:buClr>
                  <a:srgbClr val="000000"/>
                </a:buClr>
                <a:buSzPts val="600"/>
              </a:pPr>
              <a:r>
                <a:rPr lang="es-419" sz="800">
                  <a:solidFill>
                    <a:srgbClr val="656A8B"/>
                  </a:solidFill>
                  <a:latin typeface="Montserrat"/>
                  <a:ea typeface="Montserrat"/>
                  <a:cs typeface="Montserrat"/>
                  <a:sym typeface="Montserrat"/>
                </a:rPr>
                <a:t>Expert in Public Health and Prevention</a:t>
              </a:r>
              <a:endParaRPr sz="800">
                <a:solidFill>
                  <a:srgbClr val="656A8B"/>
                </a:solidFill>
                <a:latin typeface="Montserrat"/>
                <a:ea typeface="Montserrat"/>
                <a:cs typeface="Montserrat"/>
                <a:sym typeface="Montserrat"/>
              </a:endParaRPr>
            </a:p>
          </p:txBody>
        </p:sp>
        <p:sp>
          <p:nvSpPr>
            <p:cNvPr id="326" name="Google Shape;326;p14"/>
            <p:cNvSpPr/>
            <p:nvPr/>
          </p:nvSpPr>
          <p:spPr>
            <a:xfrm>
              <a:off x="5079550" y="420250"/>
              <a:ext cx="2182500" cy="164400"/>
            </a:xfrm>
            <a:prstGeom prst="roundRect">
              <a:avLst>
                <a:gd name="adj" fmla="val 50000"/>
              </a:avLst>
            </a:prstGeom>
            <a:solidFill>
              <a:srgbClr val="A7A4E0"/>
            </a:solidFill>
            <a:ln>
              <a:noFill/>
            </a:ln>
          </p:spPr>
          <p:txBody>
            <a:bodyPr spcFirstLastPara="1" wrap="square" lIns="121900" tIns="121900" rIns="121900" bIns="121900" anchor="ctr" anchorCtr="0">
              <a:noAutofit/>
            </a:bodyPr>
            <a:lstStyle/>
            <a:p>
              <a:pPr>
                <a:buClr>
                  <a:srgbClr val="000000"/>
                </a:buClr>
                <a:buSzPts val="800"/>
              </a:pPr>
              <a:r>
                <a:rPr lang="es-419" sz="1067">
                  <a:solidFill>
                    <a:srgbClr val="151F6D"/>
                  </a:solidFill>
                  <a:latin typeface="Montserrat SemiBold"/>
                  <a:ea typeface="Montserrat SemiBold"/>
                  <a:cs typeface="Montserrat SemiBold"/>
                  <a:sym typeface="Montserrat SemiBold"/>
                </a:rPr>
                <a:t>           Enrique Castellón</a:t>
              </a:r>
              <a:r>
                <a:rPr lang="es-419" sz="1067">
                  <a:solidFill>
                    <a:srgbClr val="151F6D"/>
                  </a:solidFill>
                  <a:latin typeface="Montserrat Medium"/>
                  <a:ea typeface="Montserrat Medium"/>
                  <a:cs typeface="Montserrat Medium"/>
                  <a:sym typeface="Montserrat Medium"/>
                </a:rPr>
                <a:t> </a:t>
              </a:r>
              <a:r>
                <a:rPr lang="es-419" sz="1067">
                  <a:solidFill>
                    <a:schemeClr val="lt1"/>
                  </a:solidFill>
                  <a:latin typeface="Montserrat Medium"/>
                  <a:ea typeface="Montserrat Medium"/>
                  <a:cs typeface="Montserrat Medium"/>
                  <a:sym typeface="Montserrat Medium"/>
                </a:rPr>
                <a:t>PhD</a:t>
              </a:r>
              <a:endParaRPr sz="1067">
                <a:solidFill>
                  <a:schemeClr val="lt1"/>
                </a:solidFill>
                <a:latin typeface="Montserrat Medium"/>
                <a:ea typeface="Montserrat Medium"/>
                <a:cs typeface="Montserrat Medium"/>
                <a:sym typeface="Montserrat Medium"/>
              </a:endParaRPr>
            </a:p>
          </p:txBody>
        </p:sp>
        <p:sp>
          <p:nvSpPr>
            <p:cNvPr id="327" name="Google Shape;327;p14"/>
            <p:cNvSpPr/>
            <p:nvPr/>
          </p:nvSpPr>
          <p:spPr>
            <a:xfrm>
              <a:off x="1416050" y="1980725"/>
              <a:ext cx="1911600" cy="164400"/>
            </a:xfrm>
            <a:prstGeom prst="roundRect">
              <a:avLst>
                <a:gd name="adj" fmla="val 50000"/>
              </a:avLst>
            </a:prstGeom>
            <a:solidFill>
              <a:srgbClr val="A7A4E0"/>
            </a:solidFill>
            <a:ln>
              <a:noFill/>
            </a:ln>
          </p:spPr>
          <p:txBody>
            <a:bodyPr spcFirstLastPara="1" wrap="square" lIns="121900" tIns="121900" rIns="121900" bIns="121900" anchor="ctr" anchorCtr="0">
              <a:noAutofit/>
            </a:bodyPr>
            <a:lstStyle/>
            <a:p>
              <a:pPr>
                <a:buClr>
                  <a:srgbClr val="000000"/>
                </a:buClr>
                <a:buSzPts val="800"/>
              </a:pPr>
              <a:r>
                <a:rPr lang="es-419" sz="1067">
                  <a:solidFill>
                    <a:srgbClr val="151F6D"/>
                  </a:solidFill>
                  <a:latin typeface="Montserrat SemiBold"/>
                  <a:ea typeface="Montserrat SemiBold"/>
                  <a:cs typeface="Montserrat SemiBold"/>
                  <a:sym typeface="Montserrat SemiBold"/>
                </a:rPr>
                <a:t>Johanna Acevedo</a:t>
              </a:r>
              <a:r>
                <a:rPr lang="es-419" sz="1067">
                  <a:solidFill>
                    <a:srgbClr val="151F6D"/>
                  </a:solidFill>
                  <a:latin typeface="Montserrat Medium"/>
                  <a:ea typeface="Montserrat Medium"/>
                  <a:cs typeface="Montserrat Medium"/>
                  <a:sym typeface="Montserrat Medium"/>
                </a:rPr>
                <a:t> </a:t>
              </a:r>
              <a:r>
                <a:rPr lang="es-419" sz="1067">
                  <a:solidFill>
                    <a:schemeClr val="lt1"/>
                  </a:solidFill>
                  <a:latin typeface="Montserrat Medium"/>
                  <a:ea typeface="Montserrat Medium"/>
                  <a:cs typeface="Montserrat Medium"/>
                  <a:sym typeface="Montserrat Medium"/>
                </a:rPr>
                <a:t>MSc MBA</a:t>
              </a:r>
              <a:endParaRPr sz="1067">
                <a:solidFill>
                  <a:schemeClr val="lt1"/>
                </a:solidFill>
                <a:latin typeface="Montserrat Medium"/>
                <a:ea typeface="Montserrat Medium"/>
                <a:cs typeface="Montserrat Medium"/>
                <a:sym typeface="Montserrat Medium"/>
              </a:endParaRPr>
            </a:p>
          </p:txBody>
        </p:sp>
        <p:sp>
          <p:nvSpPr>
            <p:cNvPr id="328" name="Google Shape;328;p14"/>
            <p:cNvSpPr txBox="1"/>
            <p:nvPr/>
          </p:nvSpPr>
          <p:spPr>
            <a:xfrm>
              <a:off x="1416063" y="2090350"/>
              <a:ext cx="1708500" cy="461635"/>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s-419" sz="800">
                  <a:solidFill>
                    <a:srgbClr val="656A8B"/>
                  </a:solidFill>
                  <a:latin typeface="Montserrat"/>
                  <a:ea typeface="Montserrat"/>
                  <a:cs typeface="Montserrat"/>
                  <a:sym typeface="Montserrat"/>
                </a:rPr>
                <a:t>Researcher, Institute of Sciences and Innovation in Medicine, UDD</a:t>
              </a:r>
              <a:endParaRPr sz="800">
                <a:solidFill>
                  <a:srgbClr val="656A8B"/>
                </a:solidFill>
                <a:latin typeface="Montserrat"/>
                <a:ea typeface="Montserrat"/>
                <a:cs typeface="Montserrat"/>
                <a:sym typeface="Montserrat"/>
              </a:endParaRPr>
            </a:p>
            <a:p>
              <a:pPr>
                <a:buClr>
                  <a:srgbClr val="000000"/>
                </a:buClr>
                <a:buSzPts val="600"/>
              </a:pPr>
              <a:r>
                <a:rPr lang="es-419" sz="800">
                  <a:solidFill>
                    <a:srgbClr val="656A8B"/>
                  </a:solidFill>
                  <a:latin typeface="Montserrat"/>
                  <a:ea typeface="Montserrat"/>
                  <a:cs typeface="Montserrat"/>
                  <a:sym typeface="Montserrat"/>
                </a:rPr>
                <a:t>Expert in Public Policy Implementation</a:t>
              </a:r>
              <a:endParaRPr sz="800">
                <a:solidFill>
                  <a:srgbClr val="656A8B"/>
                </a:solidFill>
                <a:latin typeface="Montserrat"/>
                <a:ea typeface="Montserrat"/>
                <a:cs typeface="Montserrat"/>
                <a:sym typeface="Montserrat"/>
              </a:endParaRPr>
            </a:p>
          </p:txBody>
        </p:sp>
        <p:sp>
          <p:nvSpPr>
            <p:cNvPr id="329" name="Google Shape;329;p14"/>
            <p:cNvSpPr/>
            <p:nvPr/>
          </p:nvSpPr>
          <p:spPr>
            <a:xfrm>
              <a:off x="1464875" y="1083975"/>
              <a:ext cx="1862700" cy="164400"/>
            </a:xfrm>
            <a:prstGeom prst="roundRect">
              <a:avLst>
                <a:gd name="adj" fmla="val 50000"/>
              </a:avLst>
            </a:prstGeom>
            <a:solidFill>
              <a:srgbClr val="A7A4E0"/>
            </a:solidFill>
            <a:ln>
              <a:noFill/>
            </a:ln>
          </p:spPr>
          <p:txBody>
            <a:bodyPr spcFirstLastPara="1" wrap="square" lIns="121900" tIns="121900" rIns="121900" bIns="121900" anchor="ctr" anchorCtr="0">
              <a:noAutofit/>
            </a:bodyPr>
            <a:lstStyle/>
            <a:p>
              <a:pPr>
                <a:buClr>
                  <a:srgbClr val="000000"/>
                </a:buClr>
                <a:buSzPts val="800"/>
              </a:pPr>
              <a:r>
                <a:rPr lang="es-419" sz="1067">
                  <a:solidFill>
                    <a:srgbClr val="151F6D"/>
                  </a:solidFill>
                  <a:latin typeface="Montserrat SemiBold"/>
                  <a:ea typeface="Montserrat SemiBold"/>
                  <a:cs typeface="Montserrat SemiBold"/>
                  <a:sym typeface="Montserrat SemiBold"/>
                </a:rPr>
                <a:t>Paula Margozzini</a:t>
              </a:r>
              <a:r>
                <a:rPr lang="es-419" sz="1067">
                  <a:solidFill>
                    <a:srgbClr val="151F6D"/>
                  </a:solidFill>
                  <a:latin typeface="Montserrat Medium"/>
                  <a:ea typeface="Montserrat Medium"/>
                  <a:cs typeface="Montserrat Medium"/>
                  <a:sym typeface="Montserrat Medium"/>
                </a:rPr>
                <a:t> </a:t>
              </a:r>
              <a:r>
                <a:rPr lang="es-419" sz="1067">
                  <a:solidFill>
                    <a:schemeClr val="lt1"/>
                  </a:solidFill>
                  <a:latin typeface="Montserrat Medium"/>
                  <a:ea typeface="Montserrat Medium"/>
                  <a:cs typeface="Montserrat Medium"/>
                  <a:sym typeface="Montserrat Medium"/>
                </a:rPr>
                <a:t>MD MPH</a:t>
              </a:r>
              <a:endParaRPr sz="1067">
                <a:solidFill>
                  <a:schemeClr val="lt1"/>
                </a:solidFill>
                <a:latin typeface="Montserrat Medium"/>
                <a:ea typeface="Montserrat Medium"/>
                <a:cs typeface="Montserrat Medium"/>
                <a:sym typeface="Montserrat Medium"/>
              </a:endParaRPr>
            </a:p>
          </p:txBody>
        </p:sp>
        <p:sp>
          <p:nvSpPr>
            <p:cNvPr id="330" name="Google Shape;330;p14"/>
            <p:cNvSpPr txBox="1"/>
            <p:nvPr/>
          </p:nvSpPr>
          <p:spPr>
            <a:xfrm>
              <a:off x="1464875" y="1193600"/>
              <a:ext cx="1659600" cy="461635"/>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s-419" sz="800">
                  <a:solidFill>
                    <a:srgbClr val="656A8B"/>
                  </a:solidFill>
                  <a:latin typeface="Montserrat"/>
                  <a:ea typeface="Montserrat"/>
                  <a:cs typeface="Montserrat"/>
                  <a:sym typeface="Montserrat"/>
                </a:rPr>
                <a:t>Professor of Public Health, UC</a:t>
              </a:r>
              <a:endParaRPr sz="800">
                <a:solidFill>
                  <a:srgbClr val="656A8B"/>
                </a:solidFill>
                <a:latin typeface="Montserrat"/>
                <a:ea typeface="Montserrat"/>
                <a:cs typeface="Montserrat"/>
                <a:sym typeface="Montserrat"/>
              </a:endParaRPr>
            </a:p>
            <a:p>
              <a:pPr>
                <a:buClr>
                  <a:srgbClr val="000000"/>
                </a:buClr>
                <a:buSzPts val="600"/>
              </a:pPr>
              <a:r>
                <a:rPr lang="es-419" sz="800">
                  <a:solidFill>
                    <a:srgbClr val="656A8B"/>
                  </a:solidFill>
                  <a:latin typeface="Montserrat"/>
                  <a:ea typeface="Montserrat"/>
                  <a:cs typeface="Montserrat"/>
                  <a:sym typeface="Montserrat"/>
                </a:rPr>
                <a:t>Expert in Public Health and Prevention</a:t>
              </a:r>
              <a:endParaRPr sz="800">
                <a:solidFill>
                  <a:srgbClr val="656A8B"/>
                </a:solidFill>
                <a:latin typeface="Montserrat"/>
                <a:ea typeface="Montserrat"/>
                <a:cs typeface="Montserrat"/>
                <a:sym typeface="Montserrat"/>
              </a:endParaRPr>
            </a:p>
          </p:txBody>
        </p:sp>
        <p:sp>
          <p:nvSpPr>
            <p:cNvPr id="331" name="Google Shape;331;p14"/>
            <p:cNvSpPr/>
            <p:nvPr/>
          </p:nvSpPr>
          <p:spPr>
            <a:xfrm>
              <a:off x="2092125" y="420250"/>
              <a:ext cx="1862700" cy="164400"/>
            </a:xfrm>
            <a:prstGeom prst="roundRect">
              <a:avLst>
                <a:gd name="adj" fmla="val 50000"/>
              </a:avLst>
            </a:prstGeom>
            <a:solidFill>
              <a:srgbClr val="A7A4E0"/>
            </a:solidFill>
            <a:ln>
              <a:noFill/>
            </a:ln>
          </p:spPr>
          <p:txBody>
            <a:bodyPr spcFirstLastPara="1" wrap="square" lIns="121900" tIns="121900" rIns="121900" bIns="121900" anchor="ctr" anchorCtr="0">
              <a:noAutofit/>
            </a:bodyPr>
            <a:lstStyle/>
            <a:p>
              <a:pPr>
                <a:buClr>
                  <a:srgbClr val="000000"/>
                </a:buClr>
                <a:buSzPts val="800"/>
              </a:pPr>
              <a:r>
                <a:rPr lang="es-419" sz="1067">
                  <a:solidFill>
                    <a:srgbClr val="151F6D"/>
                  </a:solidFill>
                  <a:latin typeface="Montserrat SemiBold"/>
                  <a:ea typeface="Montserrat SemiBold"/>
                  <a:cs typeface="Montserrat SemiBold"/>
                  <a:sym typeface="Montserrat SemiBold"/>
                </a:rPr>
                <a:t>Bruno Nervi</a:t>
              </a:r>
              <a:r>
                <a:rPr lang="es-419" sz="1067">
                  <a:solidFill>
                    <a:srgbClr val="151F6D"/>
                  </a:solidFill>
                  <a:latin typeface="Montserrat Medium"/>
                  <a:ea typeface="Montserrat Medium"/>
                  <a:cs typeface="Montserrat Medium"/>
                  <a:sym typeface="Montserrat Medium"/>
                </a:rPr>
                <a:t> </a:t>
              </a:r>
              <a:r>
                <a:rPr lang="es-419" sz="1067">
                  <a:solidFill>
                    <a:schemeClr val="lt1"/>
                  </a:solidFill>
                  <a:latin typeface="Montserrat Medium"/>
                  <a:ea typeface="Montserrat Medium"/>
                  <a:cs typeface="Montserrat Medium"/>
                  <a:sym typeface="Montserrat Medium"/>
                </a:rPr>
                <a:t>MD</a:t>
              </a:r>
              <a:endParaRPr sz="1067">
                <a:solidFill>
                  <a:schemeClr val="lt1"/>
                </a:solidFill>
                <a:latin typeface="Montserrat Medium"/>
                <a:ea typeface="Montserrat Medium"/>
                <a:cs typeface="Montserrat Medium"/>
                <a:sym typeface="Montserrat Medium"/>
              </a:endParaRPr>
            </a:p>
          </p:txBody>
        </p:sp>
        <p:pic>
          <p:nvPicPr>
            <p:cNvPr id="332" name="Google Shape;332;p14"/>
            <p:cNvPicPr preferRelativeResize="0"/>
            <p:nvPr/>
          </p:nvPicPr>
          <p:blipFill rotWithShape="1">
            <a:blip r:embed="rId5">
              <a:alphaModFix/>
            </a:blip>
            <a:srcRect l="4885" t="2817" r="4129"/>
            <a:stretch/>
          </p:blipFill>
          <p:spPr>
            <a:xfrm>
              <a:off x="2969175" y="292350"/>
              <a:ext cx="3031200" cy="2950898"/>
            </a:xfrm>
            <a:prstGeom prst="rect">
              <a:avLst/>
            </a:prstGeom>
            <a:noFill/>
            <a:ln>
              <a:noFill/>
            </a:ln>
          </p:spPr>
        </p:pic>
        <p:sp>
          <p:nvSpPr>
            <p:cNvPr id="333" name="Google Shape;333;p14"/>
            <p:cNvSpPr/>
            <p:nvPr/>
          </p:nvSpPr>
          <p:spPr>
            <a:xfrm>
              <a:off x="3840675" y="1187650"/>
              <a:ext cx="1288200" cy="1288200"/>
            </a:xfrm>
            <a:prstGeom prst="ellipse">
              <a:avLst/>
            </a:prstGeom>
            <a:solidFill>
              <a:srgbClr val="9894E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34" name="Google Shape;334;p14"/>
            <p:cNvSpPr txBox="1"/>
            <p:nvPr/>
          </p:nvSpPr>
          <p:spPr>
            <a:xfrm>
              <a:off x="3845325" y="1513850"/>
              <a:ext cx="1278900" cy="507801"/>
            </a:xfrm>
            <a:prstGeom prst="rect">
              <a:avLst/>
            </a:prstGeom>
            <a:noFill/>
            <a:ln>
              <a:noFill/>
            </a:ln>
          </p:spPr>
          <p:txBody>
            <a:bodyPr spcFirstLastPara="1" wrap="square" lIns="121900" tIns="121900" rIns="121900" bIns="121900" anchor="t" anchorCtr="0">
              <a:spAutoFit/>
            </a:bodyPr>
            <a:lstStyle/>
            <a:p>
              <a:pPr algn="ctr">
                <a:buClr>
                  <a:srgbClr val="000000"/>
                </a:buClr>
                <a:buSzPts val="2100"/>
              </a:pPr>
              <a:r>
                <a:rPr lang="es-419" sz="2800" b="1">
                  <a:solidFill>
                    <a:schemeClr val="lt1"/>
                  </a:solidFill>
                  <a:latin typeface="Montserrat"/>
                  <a:ea typeface="Montserrat"/>
                  <a:cs typeface="Montserrat"/>
                  <a:sym typeface="Montserrat"/>
                </a:rPr>
                <a:t>CECAN</a:t>
              </a:r>
              <a:endParaRPr sz="2800" b="1">
                <a:solidFill>
                  <a:schemeClr val="lt1"/>
                </a:solidFill>
                <a:latin typeface="Montserrat"/>
                <a:ea typeface="Montserrat"/>
                <a:cs typeface="Montserrat"/>
                <a:sym typeface="Montserrat"/>
              </a:endParaRPr>
            </a:p>
          </p:txBody>
        </p:sp>
        <p:sp>
          <p:nvSpPr>
            <p:cNvPr id="335" name="Google Shape;335;p14"/>
            <p:cNvSpPr txBox="1"/>
            <p:nvPr/>
          </p:nvSpPr>
          <p:spPr>
            <a:xfrm>
              <a:off x="3954825" y="1808900"/>
              <a:ext cx="1059900" cy="292310"/>
            </a:xfrm>
            <a:prstGeom prst="rect">
              <a:avLst/>
            </a:prstGeom>
            <a:noFill/>
            <a:ln>
              <a:noFill/>
            </a:ln>
          </p:spPr>
          <p:txBody>
            <a:bodyPr spcFirstLastPara="1" wrap="square" lIns="121900" tIns="121900" rIns="121900" bIns="121900" anchor="t" anchorCtr="0">
              <a:spAutoFit/>
            </a:bodyPr>
            <a:lstStyle/>
            <a:p>
              <a:pPr algn="ctr">
                <a:buClr>
                  <a:srgbClr val="000000"/>
                </a:buClr>
                <a:buSzPts val="700"/>
              </a:pPr>
              <a:r>
                <a:rPr lang="es-419" sz="933">
                  <a:solidFill>
                    <a:srgbClr val="151F6D"/>
                  </a:solidFill>
                  <a:latin typeface="Montserrat"/>
                  <a:ea typeface="Montserrat"/>
                  <a:cs typeface="Montserrat"/>
                  <a:sym typeface="Montserrat"/>
                </a:rPr>
                <a:t>ACADEMIC BOARD</a:t>
              </a:r>
              <a:endParaRPr sz="933">
                <a:solidFill>
                  <a:srgbClr val="151F6D"/>
                </a:solidFill>
                <a:latin typeface="Montserrat"/>
                <a:ea typeface="Montserrat"/>
                <a:cs typeface="Montserrat"/>
                <a:sym typeface="Montserrat"/>
              </a:endParaRPr>
            </a:p>
          </p:txBody>
        </p:sp>
        <p:sp>
          <p:nvSpPr>
            <p:cNvPr id="336" name="Google Shape;336;p14"/>
            <p:cNvSpPr txBox="1"/>
            <p:nvPr/>
          </p:nvSpPr>
          <p:spPr>
            <a:xfrm>
              <a:off x="2092125" y="529875"/>
              <a:ext cx="1507500" cy="553967"/>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s-419" sz="800">
                  <a:solidFill>
                    <a:srgbClr val="656A8B"/>
                  </a:solidFill>
                  <a:latin typeface="Montserrat SemiBold"/>
                  <a:ea typeface="Montserrat SemiBold"/>
                  <a:cs typeface="Montserrat SemiBold"/>
                  <a:sym typeface="Montserrat SemiBold"/>
                </a:rPr>
                <a:t>Director</a:t>
              </a:r>
              <a:endParaRPr sz="800">
                <a:solidFill>
                  <a:srgbClr val="656A8B"/>
                </a:solidFill>
                <a:latin typeface="Montserrat SemiBold"/>
                <a:ea typeface="Montserrat SemiBold"/>
                <a:cs typeface="Montserrat SemiBold"/>
                <a:sym typeface="Montserrat SemiBold"/>
              </a:endParaRPr>
            </a:p>
            <a:p>
              <a:pPr>
                <a:buClr>
                  <a:srgbClr val="000000"/>
                </a:buClr>
                <a:buSzPts val="600"/>
              </a:pPr>
              <a:r>
                <a:rPr lang="es-419" sz="800">
                  <a:solidFill>
                    <a:srgbClr val="656A8B"/>
                  </a:solidFill>
                  <a:latin typeface="Montserrat"/>
                  <a:ea typeface="Montserrat"/>
                  <a:cs typeface="Montserrat"/>
                  <a:sym typeface="Montserrat"/>
                </a:rPr>
                <a:t>Professor of Clinical Oncology, UC</a:t>
              </a:r>
              <a:endParaRPr sz="800">
                <a:solidFill>
                  <a:srgbClr val="656A8B"/>
                </a:solidFill>
                <a:latin typeface="Montserrat"/>
                <a:ea typeface="Montserrat"/>
                <a:cs typeface="Montserrat"/>
                <a:sym typeface="Montserrat"/>
              </a:endParaRPr>
            </a:p>
            <a:p>
              <a:pPr>
                <a:buClr>
                  <a:srgbClr val="000000"/>
                </a:buClr>
                <a:buSzPts val="600"/>
              </a:pPr>
              <a:r>
                <a:rPr lang="es-419" sz="800">
                  <a:solidFill>
                    <a:srgbClr val="656A8B"/>
                  </a:solidFill>
                  <a:latin typeface="Montserrat"/>
                  <a:ea typeface="Montserrat"/>
                  <a:cs typeface="Montserrat"/>
                  <a:sym typeface="Montserrat"/>
                </a:rPr>
                <a:t>President of the National Cancer</a:t>
              </a:r>
              <a:endParaRPr sz="800">
                <a:solidFill>
                  <a:srgbClr val="656A8B"/>
                </a:solidFill>
                <a:latin typeface="Montserrat"/>
                <a:ea typeface="Montserrat"/>
                <a:cs typeface="Montserrat"/>
                <a:sym typeface="Montserrat"/>
              </a:endParaRPr>
            </a:p>
            <a:p>
              <a:pPr>
                <a:buClr>
                  <a:srgbClr val="000000"/>
                </a:buClr>
                <a:buSzPts val="600"/>
              </a:pPr>
              <a:r>
                <a:rPr lang="es-419" sz="800">
                  <a:solidFill>
                    <a:srgbClr val="656A8B"/>
                  </a:solidFill>
                  <a:latin typeface="Montserrat"/>
                  <a:ea typeface="Montserrat"/>
                  <a:cs typeface="Montserrat"/>
                  <a:sym typeface="Montserrat"/>
                </a:rPr>
                <a:t>Law Commission</a:t>
              </a:r>
              <a:endParaRPr sz="800">
                <a:solidFill>
                  <a:srgbClr val="656A8B"/>
                </a:solidFill>
                <a:latin typeface="Montserrat"/>
                <a:ea typeface="Montserrat"/>
                <a:cs typeface="Montserrat"/>
                <a:sym typeface="Montserrat"/>
              </a:endParaRPr>
            </a:p>
          </p:txBody>
        </p:sp>
        <p:sp>
          <p:nvSpPr>
            <p:cNvPr id="337" name="Google Shape;337;p14"/>
            <p:cNvSpPr txBox="1"/>
            <p:nvPr/>
          </p:nvSpPr>
          <p:spPr>
            <a:xfrm>
              <a:off x="5399500" y="529875"/>
              <a:ext cx="1862700" cy="461635"/>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s-419" sz="800">
                  <a:solidFill>
                    <a:srgbClr val="656A8B"/>
                  </a:solidFill>
                  <a:latin typeface="Montserrat SemiBold"/>
                  <a:ea typeface="Montserrat SemiBold"/>
                  <a:cs typeface="Montserrat SemiBold"/>
                  <a:sym typeface="Montserrat SemiBold"/>
                </a:rPr>
                <a:t>Deputy Director</a:t>
              </a:r>
              <a:endParaRPr sz="800">
                <a:solidFill>
                  <a:srgbClr val="656A8B"/>
                </a:solidFill>
                <a:latin typeface="Montserrat SemiBold"/>
                <a:ea typeface="Montserrat SemiBold"/>
                <a:cs typeface="Montserrat SemiBold"/>
                <a:sym typeface="Montserrat SemiBold"/>
              </a:endParaRPr>
            </a:p>
            <a:p>
              <a:pPr>
                <a:buClr>
                  <a:srgbClr val="000000"/>
                </a:buClr>
                <a:buSzPts val="600"/>
              </a:pPr>
              <a:r>
                <a:rPr lang="es-419" sz="800">
                  <a:solidFill>
                    <a:srgbClr val="656A8B"/>
                  </a:solidFill>
                  <a:latin typeface="Montserrat"/>
                  <a:ea typeface="Montserrat"/>
                  <a:cs typeface="Montserrat"/>
                  <a:sym typeface="Montserrat"/>
                </a:rPr>
                <a:t>Professor of Molecular Oncology, UCH</a:t>
              </a:r>
              <a:endParaRPr sz="800">
                <a:solidFill>
                  <a:srgbClr val="656A8B"/>
                </a:solidFill>
                <a:latin typeface="Montserrat"/>
                <a:ea typeface="Montserrat"/>
                <a:cs typeface="Montserrat"/>
                <a:sym typeface="Montserrat"/>
              </a:endParaRPr>
            </a:p>
            <a:p>
              <a:pPr>
                <a:buClr>
                  <a:srgbClr val="000000"/>
                </a:buClr>
                <a:buSzPts val="600"/>
              </a:pPr>
              <a:r>
                <a:rPr lang="es-419" sz="800">
                  <a:solidFill>
                    <a:srgbClr val="656A8B"/>
                  </a:solidFill>
                  <a:latin typeface="Montserrat"/>
                  <a:ea typeface="Montserrat"/>
                  <a:cs typeface="Montserrat"/>
                  <a:sym typeface="Montserrat"/>
                </a:rPr>
                <a:t>Expert in Cancer Biology</a:t>
              </a:r>
              <a:endParaRPr sz="800">
                <a:solidFill>
                  <a:srgbClr val="656A8B"/>
                </a:solidFill>
                <a:latin typeface="Montserrat"/>
                <a:ea typeface="Montserrat"/>
                <a:cs typeface="Montserrat"/>
                <a:sym typeface="Montserrat"/>
              </a:endParaRPr>
            </a:p>
          </p:txBody>
        </p:sp>
      </p:grpSp>
      <p:grpSp>
        <p:nvGrpSpPr>
          <p:cNvPr id="338" name="Google Shape;338;p14"/>
          <p:cNvGrpSpPr/>
          <p:nvPr/>
        </p:nvGrpSpPr>
        <p:grpSpPr>
          <a:xfrm>
            <a:off x="832352" y="4401001"/>
            <a:ext cx="11073248" cy="1254100"/>
            <a:chOff x="688314" y="3553850"/>
            <a:chExt cx="8304936" cy="940575"/>
          </a:xfrm>
        </p:grpSpPr>
        <p:sp>
          <p:nvSpPr>
            <p:cNvPr id="339" name="Google Shape;339;p14"/>
            <p:cNvSpPr txBox="1"/>
            <p:nvPr/>
          </p:nvSpPr>
          <p:spPr>
            <a:xfrm>
              <a:off x="7130550" y="3558025"/>
              <a:ext cx="1862700" cy="307795"/>
            </a:xfrm>
            <a:prstGeom prst="rect">
              <a:avLst/>
            </a:prstGeom>
            <a:noFill/>
            <a:ln>
              <a:noFill/>
            </a:ln>
          </p:spPr>
          <p:txBody>
            <a:bodyPr spcFirstLastPara="1" wrap="square" lIns="121900" tIns="121900" rIns="121900" bIns="121900" anchor="t" anchorCtr="0">
              <a:spAutoFit/>
            </a:bodyPr>
            <a:lstStyle/>
            <a:p>
              <a:pPr>
                <a:buClr>
                  <a:srgbClr val="000000"/>
                </a:buClr>
                <a:buSzPts val="800"/>
              </a:pPr>
              <a:r>
                <a:rPr lang="es-419" sz="1067">
                  <a:solidFill>
                    <a:srgbClr val="151F6D"/>
                  </a:solidFill>
                  <a:latin typeface="Montserrat SemiBold"/>
                  <a:ea typeface="Montserrat SemiBold"/>
                  <a:cs typeface="Montserrat SemiBold"/>
                  <a:sym typeface="Montserrat SemiBold"/>
                </a:rPr>
                <a:t>National Advisory Council</a:t>
              </a:r>
              <a:endParaRPr sz="1067">
                <a:solidFill>
                  <a:srgbClr val="151F6D"/>
                </a:solidFill>
                <a:latin typeface="Montserrat SemiBold"/>
                <a:ea typeface="Montserrat SemiBold"/>
                <a:cs typeface="Montserrat SemiBold"/>
                <a:sym typeface="Montserrat SemiBold"/>
              </a:endParaRPr>
            </a:p>
          </p:txBody>
        </p:sp>
        <p:sp>
          <p:nvSpPr>
            <p:cNvPr id="340" name="Google Shape;340;p14"/>
            <p:cNvSpPr/>
            <p:nvPr/>
          </p:nvSpPr>
          <p:spPr>
            <a:xfrm>
              <a:off x="6901200" y="3813338"/>
              <a:ext cx="2079000" cy="164400"/>
            </a:xfrm>
            <a:prstGeom prst="roundRect">
              <a:avLst>
                <a:gd name="adj" fmla="val 50000"/>
              </a:avLst>
            </a:prstGeom>
            <a:solidFill>
              <a:srgbClr val="A7A4E0"/>
            </a:solidFill>
            <a:ln>
              <a:noFill/>
            </a:ln>
          </p:spPr>
          <p:txBody>
            <a:bodyPr spcFirstLastPara="1" wrap="square" lIns="121900" tIns="121900" rIns="121900" bIns="121900" anchor="ctr" anchorCtr="0">
              <a:noAutofit/>
            </a:bodyPr>
            <a:lstStyle/>
            <a:p>
              <a:pPr>
                <a:buClr>
                  <a:srgbClr val="000000"/>
                </a:buClr>
                <a:buSzPts val="800"/>
              </a:pPr>
              <a:r>
                <a:rPr lang="es-419" sz="1067">
                  <a:solidFill>
                    <a:srgbClr val="151F6D"/>
                  </a:solidFill>
                  <a:latin typeface="Montserrat SemiBold"/>
                  <a:ea typeface="Montserrat SemiBold"/>
                  <a:cs typeface="Montserrat SemiBold"/>
                  <a:sym typeface="Montserrat SemiBold"/>
                </a:rPr>
                <a:t>       Jorge Jimenez </a:t>
              </a:r>
              <a:r>
                <a:rPr lang="es-419" sz="1067">
                  <a:solidFill>
                    <a:schemeClr val="lt1"/>
                  </a:solidFill>
                  <a:latin typeface="Montserrat Medium"/>
                  <a:ea typeface="Montserrat Medium"/>
                  <a:cs typeface="Montserrat Medium"/>
                  <a:sym typeface="Montserrat Medium"/>
                </a:rPr>
                <a:t>MD, MPH</a:t>
              </a:r>
              <a:endParaRPr sz="1067">
                <a:solidFill>
                  <a:schemeClr val="lt1"/>
                </a:solidFill>
                <a:latin typeface="Montserrat Medium"/>
                <a:ea typeface="Montserrat Medium"/>
                <a:cs typeface="Montserrat Medium"/>
                <a:sym typeface="Montserrat Medium"/>
              </a:endParaRPr>
            </a:p>
          </p:txBody>
        </p:sp>
        <p:sp>
          <p:nvSpPr>
            <p:cNvPr id="341" name="Google Shape;341;p14"/>
            <p:cNvSpPr txBox="1"/>
            <p:nvPr/>
          </p:nvSpPr>
          <p:spPr>
            <a:xfrm>
              <a:off x="7117575" y="3922963"/>
              <a:ext cx="1659600" cy="276968"/>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s-419" sz="800">
                  <a:solidFill>
                    <a:srgbClr val="656A8B"/>
                  </a:solidFill>
                  <a:latin typeface="Montserrat"/>
                  <a:ea typeface="Montserrat"/>
                  <a:cs typeface="Montserrat"/>
                  <a:sym typeface="Montserrat"/>
                </a:rPr>
                <a:t>Former Minister of Health</a:t>
              </a:r>
              <a:endParaRPr sz="800">
                <a:solidFill>
                  <a:srgbClr val="656A8B"/>
                </a:solidFill>
                <a:latin typeface="Montserrat"/>
                <a:ea typeface="Montserrat"/>
                <a:cs typeface="Montserrat"/>
                <a:sym typeface="Montserrat"/>
              </a:endParaRPr>
            </a:p>
          </p:txBody>
        </p:sp>
        <p:sp>
          <p:nvSpPr>
            <p:cNvPr id="342" name="Google Shape;342;p14"/>
            <p:cNvSpPr txBox="1"/>
            <p:nvPr/>
          </p:nvSpPr>
          <p:spPr>
            <a:xfrm>
              <a:off x="4258775" y="3553850"/>
              <a:ext cx="1862700" cy="307795"/>
            </a:xfrm>
            <a:prstGeom prst="rect">
              <a:avLst/>
            </a:prstGeom>
            <a:noFill/>
            <a:ln>
              <a:noFill/>
            </a:ln>
          </p:spPr>
          <p:txBody>
            <a:bodyPr spcFirstLastPara="1" wrap="square" lIns="121900" tIns="121900" rIns="121900" bIns="121900" anchor="t" anchorCtr="0">
              <a:spAutoFit/>
            </a:bodyPr>
            <a:lstStyle/>
            <a:p>
              <a:pPr>
                <a:buClr>
                  <a:srgbClr val="000000"/>
                </a:buClr>
                <a:buSzPts val="800"/>
              </a:pPr>
              <a:r>
                <a:rPr lang="es-419" sz="1067">
                  <a:solidFill>
                    <a:srgbClr val="151F6D"/>
                  </a:solidFill>
                  <a:latin typeface="Montserrat SemiBold"/>
                  <a:ea typeface="Montserrat SemiBold"/>
                  <a:cs typeface="Montserrat SemiBold"/>
                  <a:sym typeface="Montserrat SemiBold"/>
                </a:rPr>
                <a:t>International Advisory Council</a:t>
              </a:r>
              <a:endParaRPr sz="1067">
                <a:solidFill>
                  <a:srgbClr val="151F6D"/>
                </a:solidFill>
                <a:latin typeface="Montserrat SemiBold"/>
                <a:ea typeface="Montserrat SemiBold"/>
                <a:cs typeface="Montserrat SemiBold"/>
                <a:sym typeface="Montserrat SemiBold"/>
              </a:endParaRPr>
            </a:p>
          </p:txBody>
        </p:sp>
        <p:sp>
          <p:nvSpPr>
            <p:cNvPr id="343" name="Google Shape;343;p14"/>
            <p:cNvSpPr/>
            <p:nvPr/>
          </p:nvSpPr>
          <p:spPr>
            <a:xfrm>
              <a:off x="4029425" y="3809163"/>
              <a:ext cx="2079000" cy="164400"/>
            </a:xfrm>
            <a:prstGeom prst="roundRect">
              <a:avLst>
                <a:gd name="adj" fmla="val 50000"/>
              </a:avLst>
            </a:prstGeom>
            <a:solidFill>
              <a:srgbClr val="A7A4E0"/>
            </a:solidFill>
            <a:ln>
              <a:noFill/>
            </a:ln>
          </p:spPr>
          <p:txBody>
            <a:bodyPr spcFirstLastPara="1" wrap="square" lIns="121900" tIns="121900" rIns="121900" bIns="121900" anchor="ctr" anchorCtr="0">
              <a:noAutofit/>
            </a:bodyPr>
            <a:lstStyle/>
            <a:p>
              <a:pPr>
                <a:buClr>
                  <a:srgbClr val="000000"/>
                </a:buClr>
                <a:buSzPts val="800"/>
              </a:pPr>
              <a:r>
                <a:rPr lang="es-419" sz="1067">
                  <a:solidFill>
                    <a:srgbClr val="151F6D"/>
                  </a:solidFill>
                  <a:latin typeface="Montserrat SemiBold"/>
                  <a:ea typeface="Montserrat SemiBold"/>
                  <a:cs typeface="Montserrat SemiBold"/>
                  <a:sym typeface="Montserrat SemiBold"/>
                </a:rPr>
                <a:t>       Rifat Atun </a:t>
              </a:r>
              <a:r>
                <a:rPr lang="es-419" sz="1067">
                  <a:solidFill>
                    <a:schemeClr val="lt1"/>
                  </a:solidFill>
                  <a:latin typeface="Montserrat Medium"/>
                  <a:ea typeface="Montserrat Medium"/>
                  <a:cs typeface="Montserrat Medium"/>
                  <a:sym typeface="Montserrat Medium"/>
                </a:rPr>
                <a:t>MD PhD</a:t>
              </a:r>
              <a:r>
                <a:rPr lang="es-419" sz="1067">
                  <a:solidFill>
                    <a:srgbClr val="151F6D"/>
                  </a:solidFill>
                  <a:latin typeface="Montserrat SemiBold"/>
                  <a:ea typeface="Montserrat SemiBold"/>
                  <a:cs typeface="Montserrat SemiBold"/>
                  <a:sym typeface="Montserrat SemiBold"/>
                </a:rPr>
                <a:t> </a:t>
              </a:r>
              <a:endParaRPr sz="1067">
                <a:solidFill>
                  <a:schemeClr val="lt1"/>
                </a:solidFill>
                <a:latin typeface="Montserrat Medium"/>
                <a:ea typeface="Montserrat Medium"/>
                <a:cs typeface="Montserrat Medium"/>
                <a:sym typeface="Montserrat Medium"/>
              </a:endParaRPr>
            </a:p>
          </p:txBody>
        </p:sp>
        <p:sp>
          <p:nvSpPr>
            <p:cNvPr id="344" name="Google Shape;344;p14"/>
            <p:cNvSpPr txBox="1"/>
            <p:nvPr/>
          </p:nvSpPr>
          <p:spPr>
            <a:xfrm>
              <a:off x="4245800" y="3918788"/>
              <a:ext cx="1659600" cy="369302"/>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s-419" sz="800">
                  <a:solidFill>
                    <a:srgbClr val="656A8B"/>
                  </a:solidFill>
                  <a:latin typeface="Montserrat"/>
                  <a:ea typeface="Montserrat"/>
                  <a:cs typeface="Montserrat"/>
                  <a:sym typeface="Montserrat"/>
                </a:rPr>
                <a:t>Professor of Health Systems,</a:t>
              </a:r>
              <a:endParaRPr sz="800">
                <a:solidFill>
                  <a:srgbClr val="656A8B"/>
                </a:solidFill>
                <a:latin typeface="Montserrat"/>
                <a:ea typeface="Montserrat"/>
                <a:cs typeface="Montserrat"/>
                <a:sym typeface="Montserrat"/>
              </a:endParaRPr>
            </a:p>
            <a:p>
              <a:pPr>
                <a:buClr>
                  <a:srgbClr val="000000"/>
                </a:buClr>
                <a:buSzPts val="600"/>
              </a:pPr>
              <a:r>
                <a:rPr lang="es-419" sz="800">
                  <a:solidFill>
                    <a:srgbClr val="656A8B"/>
                  </a:solidFill>
                  <a:latin typeface="Montserrat"/>
                  <a:ea typeface="Montserrat"/>
                  <a:cs typeface="Montserrat"/>
                  <a:sym typeface="Montserrat"/>
                </a:rPr>
                <a:t>Harvard</a:t>
              </a:r>
              <a:endParaRPr sz="800">
                <a:solidFill>
                  <a:srgbClr val="656A8B"/>
                </a:solidFill>
                <a:latin typeface="Montserrat"/>
                <a:ea typeface="Montserrat"/>
                <a:cs typeface="Montserrat"/>
                <a:sym typeface="Montserrat"/>
              </a:endParaRPr>
            </a:p>
          </p:txBody>
        </p:sp>
        <p:sp>
          <p:nvSpPr>
            <p:cNvPr id="345" name="Google Shape;345;p14"/>
            <p:cNvSpPr txBox="1"/>
            <p:nvPr/>
          </p:nvSpPr>
          <p:spPr>
            <a:xfrm>
              <a:off x="1407875" y="3553850"/>
              <a:ext cx="1862700" cy="307795"/>
            </a:xfrm>
            <a:prstGeom prst="rect">
              <a:avLst/>
            </a:prstGeom>
            <a:noFill/>
            <a:ln>
              <a:noFill/>
            </a:ln>
          </p:spPr>
          <p:txBody>
            <a:bodyPr spcFirstLastPara="1" wrap="square" lIns="121900" tIns="121900" rIns="121900" bIns="121900" anchor="t" anchorCtr="0">
              <a:spAutoFit/>
            </a:bodyPr>
            <a:lstStyle/>
            <a:p>
              <a:pPr>
                <a:buClr>
                  <a:srgbClr val="000000"/>
                </a:buClr>
                <a:buSzPts val="800"/>
              </a:pPr>
              <a:r>
                <a:rPr lang="es-419" sz="1067">
                  <a:solidFill>
                    <a:srgbClr val="151F6D"/>
                  </a:solidFill>
                  <a:latin typeface="Montserrat SemiBold"/>
                  <a:ea typeface="Montserrat SemiBold"/>
                  <a:cs typeface="Montserrat SemiBold"/>
                  <a:sym typeface="Montserrat SemiBold"/>
                </a:rPr>
                <a:t>Public Policy Council</a:t>
              </a:r>
              <a:endParaRPr sz="1067">
                <a:solidFill>
                  <a:srgbClr val="151F6D"/>
                </a:solidFill>
                <a:latin typeface="Montserrat SemiBold"/>
                <a:ea typeface="Montserrat SemiBold"/>
                <a:cs typeface="Montserrat SemiBold"/>
                <a:sym typeface="Montserrat SemiBold"/>
              </a:endParaRPr>
            </a:p>
          </p:txBody>
        </p:sp>
        <p:sp>
          <p:nvSpPr>
            <p:cNvPr id="346" name="Google Shape;346;p14"/>
            <p:cNvSpPr/>
            <p:nvPr/>
          </p:nvSpPr>
          <p:spPr>
            <a:xfrm>
              <a:off x="1178525" y="3805000"/>
              <a:ext cx="2079000" cy="164400"/>
            </a:xfrm>
            <a:prstGeom prst="roundRect">
              <a:avLst>
                <a:gd name="adj" fmla="val 50000"/>
              </a:avLst>
            </a:prstGeom>
            <a:solidFill>
              <a:srgbClr val="A7A4E0"/>
            </a:solidFill>
            <a:ln>
              <a:noFill/>
            </a:ln>
          </p:spPr>
          <p:txBody>
            <a:bodyPr spcFirstLastPara="1" wrap="square" lIns="121900" tIns="121900" rIns="121900" bIns="121900" anchor="ctr" anchorCtr="0">
              <a:noAutofit/>
            </a:bodyPr>
            <a:lstStyle/>
            <a:p>
              <a:pPr>
                <a:buClr>
                  <a:srgbClr val="000000"/>
                </a:buClr>
                <a:buSzPts val="800"/>
              </a:pPr>
              <a:r>
                <a:rPr lang="es-419" sz="1067">
                  <a:solidFill>
                    <a:srgbClr val="151F6D"/>
                  </a:solidFill>
                  <a:latin typeface="Montserrat SemiBold"/>
                  <a:ea typeface="Montserrat SemiBold"/>
                  <a:cs typeface="Montserrat SemiBold"/>
                  <a:sym typeface="Montserrat SemiBold"/>
                </a:rPr>
                <a:t>       Carolina Goic</a:t>
              </a:r>
              <a:r>
                <a:rPr lang="es-419" sz="1067">
                  <a:solidFill>
                    <a:srgbClr val="151F6D"/>
                  </a:solidFill>
                  <a:latin typeface="Montserrat Medium"/>
                  <a:ea typeface="Montserrat Medium"/>
                  <a:cs typeface="Montserrat Medium"/>
                  <a:sym typeface="Montserrat Medium"/>
                </a:rPr>
                <a:t> </a:t>
              </a:r>
              <a:endParaRPr sz="1067">
                <a:solidFill>
                  <a:schemeClr val="lt1"/>
                </a:solidFill>
                <a:latin typeface="Montserrat Medium"/>
                <a:ea typeface="Montserrat Medium"/>
                <a:cs typeface="Montserrat Medium"/>
                <a:sym typeface="Montserrat Medium"/>
              </a:endParaRPr>
            </a:p>
          </p:txBody>
        </p:sp>
        <p:pic>
          <p:nvPicPr>
            <p:cNvPr id="347" name="Google Shape;347;p14"/>
            <p:cNvPicPr preferRelativeResize="0"/>
            <p:nvPr/>
          </p:nvPicPr>
          <p:blipFill rotWithShape="1">
            <a:blip r:embed="rId6">
              <a:alphaModFix/>
            </a:blip>
            <a:srcRect l="2045" r="85556"/>
            <a:stretch/>
          </p:blipFill>
          <p:spPr>
            <a:xfrm>
              <a:off x="688314" y="3558025"/>
              <a:ext cx="776550" cy="936400"/>
            </a:xfrm>
            <a:prstGeom prst="rect">
              <a:avLst/>
            </a:prstGeom>
            <a:noFill/>
            <a:ln>
              <a:noFill/>
            </a:ln>
          </p:spPr>
        </p:pic>
        <p:sp>
          <p:nvSpPr>
            <p:cNvPr id="348" name="Google Shape;348;p14"/>
            <p:cNvSpPr txBox="1"/>
            <p:nvPr/>
          </p:nvSpPr>
          <p:spPr>
            <a:xfrm>
              <a:off x="1394900" y="3914625"/>
              <a:ext cx="1659600" cy="461635"/>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s-419" sz="800">
                  <a:solidFill>
                    <a:srgbClr val="656A8B"/>
                  </a:solidFill>
                  <a:latin typeface="Montserrat"/>
                  <a:ea typeface="Montserrat"/>
                  <a:cs typeface="Montserrat"/>
                  <a:sym typeface="Montserrat"/>
                </a:rPr>
                <a:t>Master in applied economy</a:t>
              </a:r>
              <a:endParaRPr sz="800">
                <a:solidFill>
                  <a:srgbClr val="656A8B"/>
                </a:solidFill>
                <a:latin typeface="Montserrat"/>
                <a:ea typeface="Montserrat"/>
                <a:cs typeface="Montserrat"/>
                <a:sym typeface="Montserrat"/>
              </a:endParaRPr>
            </a:p>
            <a:p>
              <a:pPr>
                <a:buClr>
                  <a:srgbClr val="000000"/>
                </a:buClr>
                <a:buSzPts val="600"/>
              </a:pPr>
              <a:r>
                <a:rPr lang="es-419" sz="800">
                  <a:solidFill>
                    <a:srgbClr val="656A8B"/>
                  </a:solidFill>
                  <a:latin typeface="Montserrat"/>
                  <a:ea typeface="Montserrat"/>
                  <a:cs typeface="Montserrat"/>
                  <a:sym typeface="Montserrat"/>
                </a:rPr>
                <a:t>Former Senator</a:t>
              </a:r>
              <a:endParaRPr sz="800">
                <a:solidFill>
                  <a:srgbClr val="656A8B"/>
                </a:solidFill>
                <a:latin typeface="Montserrat"/>
                <a:ea typeface="Montserrat"/>
                <a:cs typeface="Montserrat"/>
                <a:sym typeface="Montserrat"/>
              </a:endParaRPr>
            </a:p>
            <a:p>
              <a:pPr>
                <a:buClr>
                  <a:srgbClr val="000000"/>
                </a:buClr>
                <a:buSzPts val="600"/>
              </a:pPr>
              <a:r>
                <a:rPr lang="es-419" sz="800">
                  <a:solidFill>
                    <a:srgbClr val="656A8B"/>
                  </a:solidFill>
                  <a:latin typeface="Montserrat"/>
                  <a:ea typeface="Montserrat"/>
                  <a:cs typeface="Montserrat"/>
                  <a:sym typeface="Montserrat"/>
                </a:rPr>
                <a:t>Author of Chilean cancer law</a:t>
              </a:r>
              <a:endParaRPr sz="800">
                <a:solidFill>
                  <a:srgbClr val="656A8B"/>
                </a:solidFill>
                <a:latin typeface="Montserrat"/>
                <a:ea typeface="Montserrat"/>
                <a:cs typeface="Montserrat"/>
                <a:sym typeface="Montserrat"/>
              </a:endParaRPr>
            </a:p>
          </p:txBody>
        </p:sp>
        <p:pic>
          <p:nvPicPr>
            <p:cNvPr id="349" name="Google Shape;349;p14"/>
            <p:cNvPicPr preferRelativeResize="0"/>
            <p:nvPr/>
          </p:nvPicPr>
          <p:blipFill rotWithShape="1">
            <a:blip r:embed="rId6">
              <a:alphaModFix/>
            </a:blip>
            <a:srcRect l="44733" r="42868"/>
            <a:stretch/>
          </p:blipFill>
          <p:spPr>
            <a:xfrm>
              <a:off x="3499023" y="3558025"/>
              <a:ext cx="776550" cy="936400"/>
            </a:xfrm>
            <a:prstGeom prst="rect">
              <a:avLst/>
            </a:prstGeom>
            <a:noFill/>
            <a:ln>
              <a:noFill/>
            </a:ln>
          </p:spPr>
        </p:pic>
        <p:pic>
          <p:nvPicPr>
            <p:cNvPr id="350" name="Google Shape;350;p14"/>
            <p:cNvPicPr preferRelativeResize="0"/>
            <p:nvPr/>
          </p:nvPicPr>
          <p:blipFill rotWithShape="1">
            <a:blip r:embed="rId6">
              <a:alphaModFix/>
            </a:blip>
            <a:srcRect l="86461" r="1139"/>
            <a:stretch/>
          </p:blipFill>
          <p:spPr>
            <a:xfrm>
              <a:off x="6382600" y="3558025"/>
              <a:ext cx="776550" cy="936400"/>
            </a:xfrm>
            <a:prstGeom prst="rect">
              <a:avLst/>
            </a:prstGeom>
            <a:noFill/>
            <a:ln>
              <a:noFill/>
            </a:ln>
          </p:spPr>
        </p:pic>
      </p:grpSp>
      <p:grpSp>
        <p:nvGrpSpPr>
          <p:cNvPr id="351" name="Google Shape;351;p14"/>
          <p:cNvGrpSpPr/>
          <p:nvPr/>
        </p:nvGrpSpPr>
        <p:grpSpPr>
          <a:xfrm>
            <a:off x="3278983" y="5999801"/>
            <a:ext cx="8626627" cy="651467"/>
            <a:chOff x="1337012" y="4443651"/>
            <a:chExt cx="6469970" cy="488600"/>
          </a:xfrm>
        </p:grpSpPr>
        <p:pic>
          <p:nvPicPr>
            <p:cNvPr id="352" name="Google Shape;352;p14"/>
            <p:cNvPicPr preferRelativeResize="0"/>
            <p:nvPr/>
          </p:nvPicPr>
          <p:blipFill rotWithShape="1">
            <a:blip r:embed="rId7">
              <a:alphaModFix/>
            </a:blip>
            <a:srcRect l="6796" t="29374" r="5506" b="28695"/>
            <a:stretch/>
          </p:blipFill>
          <p:spPr>
            <a:xfrm>
              <a:off x="1337012" y="4532463"/>
              <a:ext cx="765175" cy="310975"/>
            </a:xfrm>
            <a:prstGeom prst="rect">
              <a:avLst/>
            </a:prstGeom>
            <a:noFill/>
            <a:ln>
              <a:noFill/>
            </a:ln>
          </p:spPr>
        </p:pic>
        <p:pic>
          <p:nvPicPr>
            <p:cNvPr id="353" name="Google Shape;353;p14"/>
            <p:cNvPicPr preferRelativeResize="0"/>
            <p:nvPr/>
          </p:nvPicPr>
          <p:blipFill rotWithShape="1">
            <a:blip r:embed="rId8">
              <a:alphaModFix/>
            </a:blip>
            <a:srcRect/>
            <a:stretch/>
          </p:blipFill>
          <p:spPr>
            <a:xfrm>
              <a:off x="2299088" y="4443651"/>
              <a:ext cx="488600" cy="488600"/>
            </a:xfrm>
            <a:prstGeom prst="rect">
              <a:avLst/>
            </a:prstGeom>
            <a:noFill/>
            <a:ln>
              <a:noFill/>
            </a:ln>
          </p:spPr>
        </p:pic>
        <p:pic>
          <p:nvPicPr>
            <p:cNvPr id="354" name="Google Shape;354;p14"/>
            <p:cNvPicPr preferRelativeResize="0"/>
            <p:nvPr/>
          </p:nvPicPr>
          <p:blipFill rotWithShape="1">
            <a:blip r:embed="rId9">
              <a:alphaModFix/>
            </a:blip>
            <a:srcRect/>
            <a:stretch/>
          </p:blipFill>
          <p:spPr>
            <a:xfrm>
              <a:off x="3071360" y="4481000"/>
              <a:ext cx="413900" cy="413900"/>
            </a:xfrm>
            <a:prstGeom prst="rect">
              <a:avLst/>
            </a:prstGeom>
            <a:noFill/>
            <a:ln>
              <a:noFill/>
            </a:ln>
          </p:spPr>
        </p:pic>
        <p:pic>
          <p:nvPicPr>
            <p:cNvPr id="355" name="Google Shape;355;p14"/>
            <p:cNvPicPr preferRelativeResize="0"/>
            <p:nvPr/>
          </p:nvPicPr>
          <p:blipFill rotWithShape="1">
            <a:blip r:embed="rId10">
              <a:alphaModFix/>
            </a:blip>
            <a:srcRect/>
            <a:stretch/>
          </p:blipFill>
          <p:spPr>
            <a:xfrm>
              <a:off x="3768938" y="4513942"/>
              <a:ext cx="413901" cy="348016"/>
            </a:xfrm>
            <a:prstGeom prst="rect">
              <a:avLst/>
            </a:prstGeom>
            <a:noFill/>
            <a:ln>
              <a:noFill/>
            </a:ln>
          </p:spPr>
        </p:pic>
        <p:pic>
          <p:nvPicPr>
            <p:cNvPr id="356" name="Google Shape;356;p14"/>
            <p:cNvPicPr preferRelativeResize="0"/>
            <p:nvPr/>
          </p:nvPicPr>
          <p:blipFill rotWithShape="1">
            <a:blip r:embed="rId11">
              <a:alphaModFix/>
            </a:blip>
            <a:srcRect/>
            <a:stretch/>
          </p:blipFill>
          <p:spPr>
            <a:xfrm>
              <a:off x="4466514" y="4553445"/>
              <a:ext cx="765174" cy="269012"/>
            </a:xfrm>
            <a:prstGeom prst="rect">
              <a:avLst/>
            </a:prstGeom>
            <a:noFill/>
            <a:ln>
              <a:noFill/>
            </a:ln>
          </p:spPr>
        </p:pic>
        <p:pic>
          <p:nvPicPr>
            <p:cNvPr id="357" name="Google Shape;357;p14"/>
            <p:cNvPicPr preferRelativeResize="0"/>
            <p:nvPr/>
          </p:nvPicPr>
          <p:blipFill rotWithShape="1">
            <a:blip r:embed="rId12">
              <a:alphaModFix/>
            </a:blip>
            <a:srcRect/>
            <a:stretch/>
          </p:blipFill>
          <p:spPr>
            <a:xfrm>
              <a:off x="5515363" y="4481000"/>
              <a:ext cx="413901" cy="413901"/>
            </a:xfrm>
            <a:prstGeom prst="rect">
              <a:avLst/>
            </a:prstGeom>
            <a:noFill/>
            <a:ln>
              <a:noFill/>
            </a:ln>
          </p:spPr>
        </p:pic>
        <p:pic>
          <p:nvPicPr>
            <p:cNvPr id="358" name="Google Shape;358;p14"/>
            <p:cNvPicPr preferRelativeResize="0"/>
            <p:nvPr/>
          </p:nvPicPr>
          <p:blipFill rotWithShape="1">
            <a:blip r:embed="rId13">
              <a:alphaModFix/>
            </a:blip>
            <a:srcRect/>
            <a:stretch/>
          </p:blipFill>
          <p:spPr>
            <a:xfrm>
              <a:off x="6212938" y="4513938"/>
              <a:ext cx="981755" cy="348024"/>
            </a:xfrm>
            <a:prstGeom prst="rect">
              <a:avLst/>
            </a:prstGeom>
            <a:noFill/>
            <a:ln>
              <a:noFill/>
            </a:ln>
          </p:spPr>
        </p:pic>
        <p:pic>
          <p:nvPicPr>
            <p:cNvPr id="359" name="Google Shape;359;p14"/>
            <p:cNvPicPr preferRelativeResize="0"/>
            <p:nvPr/>
          </p:nvPicPr>
          <p:blipFill rotWithShape="1">
            <a:blip r:embed="rId14">
              <a:alphaModFix/>
            </a:blip>
            <a:srcRect/>
            <a:stretch/>
          </p:blipFill>
          <p:spPr>
            <a:xfrm>
              <a:off x="7478363" y="4481000"/>
              <a:ext cx="328619" cy="41390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ángulo isósceles 10">
            <a:extLst>
              <a:ext uri="{FF2B5EF4-FFF2-40B4-BE49-F238E27FC236}">
                <a16:creationId xmlns:a16="http://schemas.microsoft.com/office/drawing/2014/main" id="{0688DC2C-4BDF-6413-FB71-9EA77716392E}"/>
              </a:ext>
            </a:extLst>
          </p:cNvPr>
          <p:cNvSpPr/>
          <p:nvPr/>
        </p:nvSpPr>
        <p:spPr>
          <a:xfrm>
            <a:off x="4278163" y="2103835"/>
            <a:ext cx="3654217" cy="3041491"/>
          </a:xfrm>
          <a:prstGeom prst="triangle">
            <a:avLst/>
          </a:prstGeom>
          <a:noFill/>
          <a:ln w="76200" cmpd="sng">
            <a:solidFill>
              <a:schemeClr val="accent1"/>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s-ES">
              <a:latin typeface="Century Gothic"/>
              <a:cs typeface="Century Gothic"/>
            </a:endParaRPr>
          </a:p>
        </p:txBody>
      </p:sp>
      <p:sp>
        <p:nvSpPr>
          <p:cNvPr id="4" name="CuadroTexto 3">
            <a:extLst>
              <a:ext uri="{FF2B5EF4-FFF2-40B4-BE49-F238E27FC236}">
                <a16:creationId xmlns:a16="http://schemas.microsoft.com/office/drawing/2014/main" id="{75821776-9D52-5B71-FAAD-3E2BA9DD56B3}"/>
              </a:ext>
            </a:extLst>
          </p:cNvPr>
          <p:cNvSpPr txBox="1"/>
          <p:nvPr/>
        </p:nvSpPr>
        <p:spPr>
          <a:xfrm>
            <a:off x="4783457" y="1174998"/>
            <a:ext cx="2616740" cy="900244"/>
          </a:xfrm>
          <a:prstGeom prst="rect">
            <a:avLst/>
          </a:prstGeom>
          <a:noFill/>
        </p:spPr>
        <p:txBody>
          <a:bodyPr wrap="none" lIns="68579" tIns="34289" rIns="68579" bIns="34289" rtlCol="0">
            <a:spAutoFit/>
          </a:bodyPr>
          <a:lstStyle/>
          <a:p>
            <a:pPr algn="ctr"/>
            <a:r>
              <a:rPr lang="es-ES" sz="1800" b="1">
                <a:cs typeface="Century Gothic"/>
              </a:rPr>
              <a:t>CONSIDERAR</a:t>
            </a:r>
          </a:p>
          <a:p>
            <a:pPr algn="ctr"/>
            <a:r>
              <a:rPr lang="es-ES" sz="1800" b="1">
                <a:cs typeface="Century Gothic"/>
              </a:rPr>
              <a:t>TODAS LAS DIMENSIONES</a:t>
            </a:r>
          </a:p>
          <a:p>
            <a:pPr algn="ctr"/>
            <a:r>
              <a:rPr lang="es-ES" sz="1800" b="1">
                <a:cs typeface="Century Gothic"/>
              </a:rPr>
              <a:t> HUMANAS</a:t>
            </a:r>
          </a:p>
        </p:txBody>
      </p:sp>
      <p:sp>
        <p:nvSpPr>
          <p:cNvPr id="5" name="CuadroTexto 4">
            <a:extLst>
              <a:ext uri="{FF2B5EF4-FFF2-40B4-BE49-F238E27FC236}">
                <a16:creationId xmlns:a16="http://schemas.microsoft.com/office/drawing/2014/main" id="{4E4B624F-9B76-E50A-3F11-35C5520E4555}"/>
              </a:ext>
            </a:extLst>
          </p:cNvPr>
          <p:cNvSpPr txBox="1"/>
          <p:nvPr/>
        </p:nvSpPr>
        <p:spPr>
          <a:xfrm>
            <a:off x="2386986" y="5254762"/>
            <a:ext cx="2533705" cy="623246"/>
          </a:xfrm>
          <a:prstGeom prst="rect">
            <a:avLst/>
          </a:prstGeom>
          <a:noFill/>
        </p:spPr>
        <p:txBody>
          <a:bodyPr wrap="none" lIns="68579" tIns="34289" rIns="68579" bIns="34289" rtlCol="0">
            <a:spAutoFit/>
          </a:bodyPr>
          <a:lstStyle/>
          <a:p>
            <a:pPr algn="ctr"/>
            <a:r>
              <a:rPr lang="es-ES" sz="1800" b="1">
                <a:cs typeface="Century Gothic"/>
              </a:rPr>
              <a:t>DESARROLLO </a:t>
            </a:r>
          </a:p>
          <a:p>
            <a:pPr algn="ctr"/>
            <a:r>
              <a:rPr lang="es-ES" sz="1800" b="1">
                <a:cs typeface="Century Gothic"/>
              </a:rPr>
              <a:t>DE ÁREAS DE </a:t>
            </a:r>
            <a:r>
              <a:rPr lang="es-ES" b="1">
                <a:cs typeface="Century Gothic"/>
              </a:rPr>
              <a:t>FRONTERA</a:t>
            </a:r>
            <a:r>
              <a:rPr lang="es-ES" sz="1800" b="1">
                <a:cs typeface="Century Gothic"/>
              </a:rPr>
              <a:t> </a:t>
            </a:r>
          </a:p>
        </p:txBody>
      </p:sp>
      <p:sp>
        <p:nvSpPr>
          <p:cNvPr id="6" name="CuadroTexto 5">
            <a:extLst>
              <a:ext uri="{FF2B5EF4-FFF2-40B4-BE49-F238E27FC236}">
                <a16:creationId xmlns:a16="http://schemas.microsoft.com/office/drawing/2014/main" id="{C3E58E34-3849-7795-0328-290A8F287196}"/>
              </a:ext>
            </a:extLst>
          </p:cNvPr>
          <p:cNvSpPr txBox="1"/>
          <p:nvPr/>
        </p:nvSpPr>
        <p:spPr>
          <a:xfrm>
            <a:off x="7679002" y="5243779"/>
            <a:ext cx="1733165" cy="623246"/>
          </a:xfrm>
          <a:prstGeom prst="rect">
            <a:avLst/>
          </a:prstGeom>
          <a:noFill/>
        </p:spPr>
        <p:txBody>
          <a:bodyPr wrap="none" lIns="68579" tIns="34289" rIns="68579" bIns="34289" rtlCol="0">
            <a:spAutoFit/>
          </a:bodyPr>
          <a:lstStyle/>
          <a:p>
            <a:pPr algn="ctr"/>
            <a:r>
              <a:rPr lang="es-ES" sz="1800" b="1">
                <a:cs typeface="Century Gothic"/>
              </a:rPr>
              <a:t>ACCIÓN BASADA</a:t>
            </a:r>
          </a:p>
          <a:p>
            <a:pPr algn="ctr"/>
            <a:r>
              <a:rPr lang="es-ES" b="1">
                <a:cs typeface="Century Gothic"/>
              </a:rPr>
              <a:t>EN EVIDENCIAS</a:t>
            </a:r>
            <a:endParaRPr lang="es-ES" sz="1800" b="1">
              <a:cs typeface="Century Gothic"/>
            </a:endParaRPr>
          </a:p>
        </p:txBody>
      </p:sp>
      <p:sp>
        <p:nvSpPr>
          <p:cNvPr id="7" name="CuadroTexto 6">
            <a:extLst>
              <a:ext uri="{FF2B5EF4-FFF2-40B4-BE49-F238E27FC236}">
                <a16:creationId xmlns:a16="http://schemas.microsoft.com/office/drawing/2014/main" id="{A719AC3E-E10B-6B76-E1F7-C91A13D52A6A}"/>
              </a:ext>
            </a:extLst>
          </p:cNvPr>
          <p:cNvSpPr txBox="1"/>
          <p:nvPr/>
        </p:nvSpPr>
        <p:spPr>
          <a:xfrm rot="18032283">
            <a:off x="4305142" y="3323114"/>
            <a:ext cx="1044195" cy="315469"/>
          </a:xfrm>
          <a:prstGeom prst="rect">
            <a:avLst/>
          </a:prstGeom>
          <a:noFill/>
        </p:spPr>
        <p:txBody>
          <a:bodyPr wrap="none" lIns="68579" tIns="34289" rIns="68579" bIns="34289" rtlCol="0">
            <a:spAutoFit/>
          </a:bodyPr>
          <a:lstStyle/>
          <a:p>
            <a:r>
              <a:rPr lang="es-ES" sz="1600">
                <a:latin typeface="Century Gothic"/>
                <a:cs typeface="Century Gothic"/>
              </a:rPr>
              <a:t>ENSEÑAR</a:t>
            </a:r>
          </a:p>
        </p:txBody>
      </p:sp>
      <p:sp>
        <p:nvSpPr>
          <p:cNvPr id="8" name="CuadroTexto 7">
            <a:extLst>
              <a:ext uri="{FF2B5EF4-FFF2-40B4-BE49-F238E27FC236}">
                <a16:creationId xmlns:a16="http://schemas.microsoft.com/office/drawing/2014/main" id="{1687745B-5B80-91C5-F7C7-7EA126E89E6C}"/>
              </a:ext>
            </a:extLst>
          </p:cNvPr>
          <p:cNvSpPr txBox="1"/>
          <p:nvPr/>
        </p:nvSpPr>
        <p:spPr>
          <a:xfrm rot="3575514">
            <a:off x="6873653" y="3323113"/>
            <a:ext cx="822980" cy="315469"/>
          </a:xfrm>
          <a:prstGeom prst="rect">
            <a:avLst/>
          </a:prstGeom>
          <a:noFill/>
        </p:spPr>
        <p:txBody>
          <a:bodyPr wrap="none" lIns="68579" tIns="34289" rIns="68579" bIns="34289" rtlCol="0">
            <a:spAutoFit/>
          </a:bodyPr>
          <a:lstStyle/>
          <a:p>
            <a:r>
              <a:rPr lang="es-ES" sz="1600">
                <a:latin typeface="Century Gothic"/>
                <a:cs typeface="Century Gothic"/>
              </a:rPr>
              <a:t>SANAR</a:t>
            </a:r>
          </a:p>
        </p:txBody>
      </p:sp>
      <p:sp>
        <p:nvSpPr>
          <p:cNvPr id="9" name="CuadroTexto 8">
            <a:extLst>
              <a:ext uri="{FF2B5EF4-FFF2-40B4-BE49-F238E27FC236}">
                <a16:creationId xmlns:a16="http://schemas.microsoft.com/office/drawing/2014/main" id="{50AB0907-D65F-9D08-DA7B-A1FE983FAD5F}"/>
              </a:ext>
            </a:extLst>
          </p:cNvPr>
          <p:cNvSpPr txBox="1"/>
          <p:nvPr/>
        </p:nvSpPr>
        <p:spPr>
          <a:xfrm>
            <a:off x="5513624" y="5291291"/>
            <a:ext cx="1286248" cy="315469"/>
          </a:xfrm>
          <a:prstGeom prst="rect">
            <a:avLst/>
          </a:prstGeom>
          <a:noFill/>
        </p:spPr>
        <p:txBody>
          <a:bodyPr wrap="none" lIns="68579" tIns="34289" rIns="68579" bIns="34289" rtlCol="0">
            <a:spAutoFit/>
          </a:bodyPr>
          <a:lstStyle/>
          <a:p>
            <a:r>
              <a:rPr lang="es-ES" sz="1600">
                <a:latin typeface="Century Gothic"/>
                <a:cs typeface="Century Gothic"/>
              </a:rPr>
              <a:t>INVESTIGAR</a:t>
            </a:r>
          </a:p>
        </p:txBody>
      </p:sp>
      <p:sp>
        <p:nvSpPr>
          <p:cNvPr id="10" name="CuadroTexto 9">
            <a:extLst>
              <a:ext uri="{FF2B5EF4-FFF2-40B4-BE49-F238E27FC236}">
                <a16:creationId xmlns:a16="http://schemas.microsoft.com/office/drawing/2014/main" id="{8F7D2AA0-4430-8C30-F8F3-9EC0292A111F}"/>
              </a:ext>
            </a:extLst>
          </p:cNvPr>
          <p:cNvSpPr txBox="1"/>
          <p:nvPr/>
        </p:nvSpPr>
        <p:spPr>
          <a:xfrm>
            <a:off x="5381996" y="3730995"/>
            <a:ext cx="1446548" cy="715578"/>
          </a:xfrm>
          <a:prstGeom prst="rect">
            <a:avLst/>
          </a:prstGeom>
          <a:noFill/>
        </p:spPr>
        <p:txBody>
          <a:bodyPr wrap="none" lIns="68579" tIns="34289" rIns="68579" bIns="34289" rtlCol="0">
            <a:spAutoFit/>
          </a:bodyPr>
          <a:lstStyle/>
          <a:p>
            <a:pPr algn="ctr"/>
            <a:r>
              <a:rPr lang="es-ES" sz="2100" b="1">
                <a:latin typeface="Century Gothic"/>
                <a:cs typeface="Century Gothic"/>
              </a:rPr>
              <a:t>POLÍTICAS</a:t>
            </a:r>
          </a:p>
          <a:p>
            <a:pPr algn="ctr"/>
            <a:r>
              <a:rPr lang="es-ES" sz="2100" b="1">
                <a:latin typeface="Century Gothic"/>
                <a:cs typeface="Century Gothic"/>
              </a:rPr>
              <a:t>PÚBLICAS</a:t>
            </a:r>
          </a:p>
        </p:txBody>
      </p:sp>
      <p:pic>
        <p:nvPicPr>
          <p:cNvPr id="2" name="Google Shape;388;p16">
            <a:extLst>
              <a:ext uri="{FF2B5EF4-FFF2-40B4-BE49-F238E27FC236}">
                <a16:creationId xmlns:a16="http://schemas.microsoft.com/office/drawing/2014/main" id="{E83A82EF-F2E7-A94C-DAF4-620EEF9EB629}"/>
              </a:ext>
            </a:extLst>
          </p:cNvPr>
          <p:cNvPicPr preferRelativeResize="0"/>
          <p:nvPr/>
        </p:nvPicPr>
        <p:blipFill rotWithShape="1">
          <a:blip r:embed="rId2">
            <a:alphaModFix/>
          </a:blip>
          <a:srcRect/>
          <a:stretch/>
        </p:blipFill>
        <p:spPr>
          <a:xfrm>
            <a:off x="0" y="-7"/>
            <a:ext cx="12192000" cy="6858007"/>
          </a:xfrm>
          <a:prstGeom prst="rect">
            <a:avLst/>
          </a:prstGeom>
          <a:noFill/>
          <a:ln>
            <a:noFill/>
          </a:ln>
        </p:spPr>
      </p:pic>
      <p:pic>
        <p:nvPicPr>
          <p:cNvPr id="11" name="Google Shape;316;p14">
            <a:extLst>
              <a:ext uri="{FF2B5EF4-FFF2-40B4-BE49-F238E27FC236}">
                <a16:creationId xmlns:a16="http://schemas.microsoft.com/office/drawing/2014/main" id="{6C7D7858-50D4-6C64-5BCD-81400B2B4062}"/>
              </a:ext>
            </a:extLst>
          </p:cNvPr>
          <p:cNvPicPr preferRelativeResize="0"/>
          <p:nvPr/>
        </p:nvPicPr>
        <p:blipFill rotWithShape="1">
          <a:blip r:embed="rId3">
            <a:alphaModFix/>
          </a:blip>
          <a:srcRect/>
          <a:stretch/>
        </p:blipFill>
        <p:spPr>
          <a:xfrm>
            <a:off x="574767" y="556601"/>
            <a:ext cx="857532" cy="551873"/>
          </a:xfrm>
          <a:prstGeom prst="rect">
            <a:avLst/>
          </a:prstGeom>
          <a:noFill/>
          <a:ln>
            <a:noFill/>
          </a:ln>
        </p:spPr>
      </p:pic>
      <p:sp>
        <p:nvSpPr>
          <p:cNvPr id="15" name="CuadroTexto 14">
            <a:extLst>
              <a:ext uri="{FF2B5EF4-FFF2-40B4-BE49-F238E27FC236}">
                <a16:creationId xmlns:a16="http://schemas.microsoft.com/office/drawing/2014/main" id="{7FB46C20-B7A3-7630-2894-2B935F121DBF}"/>
              </a:ext>
            </a:extLst>
          </p:cNvPr>
          <p:cNvSpPr txBox="1"/>
          <p:nvPr/>
        </p:nvSpPr>
        <p:spPr>
          <a:xfrm>
            <a:off x="824731" y="1357189"/>
            <a:ext cx="2829107" cy="2862322"/>
          </a:xfrm>
          <a:prstGeom prst="rect">
            <a:avLst/>
          </a:prstGeom>
          <a:noFill/>
        </p:spPr>
        <p:txBody>
          <a:bodyPr wrap="square">
            <a:spAutoFit/>
          </a:bodyPr>
          <a:lstStyle/>
          <a:p>
            <a:pPr algn="ctr"/>
            <a:r>
              <a:rPr lang="es-CL" sz="2400" b="1" dirty="0">
                <a:solidFill>
                  <a:srgbClr val="A7A4E0"/>
                </a:solidFill>
              </a:rPr>
              <a:t>VALORES</a:t>
            </a:r>
          </a:p>
          <a:p>
            <a:pPr algn="ctr"/>
            <a:endParaRPr lang="es-CL" sz="2400" b="1" dirty="0">
              <a:solidFill>
                <a:srgbClr val="A7A4E0"/>
              </a:solidFill>
            </a:endParaRPr>
          </a:p>
          <a:p>
            <a:pPr algn="ctr"/>
            <a:endParaRPr lang="es-CL" sz="2400" b="1" dirty="0">
              <a:solidFill>
                <a:srgbClr val="A7A4E0"/>
              </a:solidFill>
            </a:endParaRPr>
          </a:p>
          <a:p>
            <a:pPr marL="285750" indent="-285750">
              <a:buFont typeface="Arial" panose="020B0604020202020204" pitchFamily="34" charset="0"/>
              <a:buChar char="•"/>
            </a:pPr>
            <a:r>
              <a:rPr lang="es-CL" b="1" dirty="0">
                <a:solidFill>
                  <a:schemeClr val="tx1">
                    <a:lumMod val="50000"/>
                    <a:lumOff val="50000"/>
                  </a:schemeClr>
                </a:solidFill>
              </a:rPr>
              <a:t>Compromiso Social</a:t>
            </a:r>
          </a:p>
          <a:p>
            <a:pPr marL="285750" indent="-285750">
              <a:buFont typeface="Arial" panose="020B0604020202020204" pitchFamily="34" charset="0"/>
              <a:buChar char="•"/>
            </a:pPr>
            <a:r>
              <a:rPr lang="es-CL" sz="1800" b="1" dirty="0">
                <a:solidFill>
                  <a:schemeClr val="tx1">
                    <a:lumMod val="50000"/>
                    <a:lumOff val="50000"/>
                  </a:schemeClr>
                </a:solidFill>
              </a:rPr>
              <a:t>Excelencia</a:t>
            </a:r>
          </a:p>
          <a:p>
            <a:pPr marL="285750" indent="-285750">
              <a:buFont typeface="Arial" panose="020B0604020202020204" pitchFamily="34" charset="0"/>
              <a:buChar char="•"/>
            </a:pPr>
            <a:r>
              <a:rPr lang="es-CL" b="1" dirty="0">
                <a:solidFill>
                  <a:schemeClr val="tx1">
                    <a:lumMod val="50000"/>
                    <a:lumOff val="50000"/>
                  </a:schemeClr>
                </a:solidFill>
              </a:rPr>
              <a:t>Compasión</a:t>
            </a:r>
          </a:p>
          <a:p>
            <a:pPr marL="285750" indent="-285750">
              <a:buFont typeface="Arial" panose="020B0604020202020204" pitchFamily="34" charset="0"/>
              <a:buChar char="•"/>
            </a:pPr>
            <a:r>
              <a:rPr lang="es-CL" sz="1800" b="1" dirty="0">
                <a:solidFill>
                  <a:schemeClr val="tx1">
                    <a:lumMod val="50000"/>
                    <a:lumOff val="50000"/>
                  </a:schemeClr>
                </a:solidFill>
              </a:rPr>
              <a:t>Transparencia</a:t>
            </a:r>
          </a:p>
          <a:p>
            <a:pPr marL="285750" indent="-285750">
              <a:buFont typeface="Arial" panose="020B0604020202020204" pitchFamily="34" charset="0"/>
              <a:buChar char="•"/>
            </a:pPr>
            <a:r>
              <a:rPr lang="es-CL" b="1" dirty="0">
                <a:solidFill>
                  <a:schemeClr val="tx1">
                    <a:lumMod val="50000"/>
                    <a:lumOff val="50000"/>
                  </a:schemeClr>
                </a:solidFill>
              </a:rPr>
              <a:t>Justicia </a:t>
            </a:r>
          </a:p>
          <a:p>
            <a:pPr marL="285750" indent="-285750">
              <a:buFont typeface="Arial" panose="020B0604020202020204" pitchFamily="34" charset="0"/>
              <a:buChar char="•"/>
            </a:pPr>
            <a:r>
              <a:rPr lang="es-CL" sz="1800" b="1" dirty="0">
                <a:solidFill>
                  <a:schemeClr val="tx1">
                    <a:lumMod val="50000"/>
                    <a:lumOff val="50000"/>
                  </a:schemeClr>
                </a:solidFill>
              </a:rPr>
              <a:t>Colaboración</a:t>
            </a:r>
          </a:p>
        </p:txBody>
      </p:sp>
      <p:sp>
        <p:nvSpPr>
          <p:cNvPr id="17" name="CuadroTexto 16">
            <a:extLst>
              <a:ext uri="{FF2B5EF4-FFF2-40B4-BE49-F238E27FC236}">
                <a16:creationId xmlns:a16="http://schemas.microsoft.com/office/drawing/2014/main" id="{F1C403D9-989F-E766-5DAB-5B219E1503D9}"/>
              </a:ext>
            </a:extLst>
          </p:cNvPr>
          <p:cNvSpPr txBox="1"/>
          <p:nvPr/>
        </p:nvSpPr>
        <p:spPr>
          <a:xfrm>
            <a:off x="8378749" y="1476236"/>
            <a:ext cx="2829107" cy="2554545"/>
          </a:xfrm>
          <a:prstGeom prst="rect">
            <a:avLst/>
          </a:prstGeom>
          <a:noFill/>
        </p:spPr>
        <p:txBody>
          <a:bodyPr wrap="square">
            <a:spAutoFit/>
          </a:bodyPr>
          <a:lstStyle/>
          <a:p>
            <a:pPr algn="ctr"/>
            <a:r>
              <a:rPr lang="es-CL" sz="3200" b="1" dirty="0">
                <a:solidFill>
                  <a:srgbClr val="A7A4E0"/>
                </a:solidFill>
              </a:rPr>
              <a:t>Misión</a:t>
            </a:r>
          </a:p>
          <a:p>
            <a:pPr algn="ctr"/>
            <a:endParaRPr lang="es-CL" sz="3200" b="1" dirty="0">
              <a:solidFill>
                <a:srgbClr val="A7A4E0"/>
              </a:solidFill>
            </a:endParaRPr>
          </a:p>
          <a:p>
            <a:pPr algn="ctr"/>
            <a:r>
              <a:rPr lang="es-CL" sz="3200" b="1" dirty="0">
                <a:solidFill>
                  <a:schemeClr val="tx1">
                    <a:lumMod val="50000"/>
                    <a:lumOff val="50000"/>
                  </a:schemeClr>
                </a:solidFill>
              </a:rPr>
              <a:t>Cambiar la historia del cáncer en Chile</a:t>
            </a:r>
          </a:p>
        </p:txBody>
      </p:sp>
    </p:spTree>
    <p:extLst>
      <p:ext uri="{BB962C8B-B14F-4D97-AF65-F5344CB8AC3E}">
        <p14:creationId xmlns:p14="http://schemas.microsoft.com/office/powerpoint/2010/main" val="252297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BBD0B55-2533-9925-02D6-80CD84C15B57}"/>
              </a:ext>
            </a:extLst>
          </p:cNvPr>
          <p:cNvPicPr>
            <a:picLocks noChangeAspect="1"/>
          </p:cNvPicPr>
          <p:nvPr/>
        </p:nvPicPr>
        <p:blipFill>
          <a:blip r:embed="rId2"/>
          <a:stretch>
            <a:fillRect/>
          </a:stretch>
        </p:blipFill>
        <p:spPr>
          <a:xfrm>
            <a:off x="2920467" y="1598734"/>
            <a:ext cx="8742813" cy="4811315"/>
          </a:xfrm>
          <a:prstGeom prst="rect">
            <a:avLst/>
          </a:prstGeom>
        </p:spPr>
      </p:pic>
      <p:sp>
        <p:nvSpPr>
          <p:cNvPr id="3" name="CuadroTexto 2">
            <a:extLst>
              <a:ext uri="{FF2B5EF4-FFF2-40B4-BE49-F238E27FC236}">
                <a16:creationId xmlns:a16="http://schemas.microsoft.com/office/drawing/2014/main" id="{7DCEC42B-C583-3A3E-BF63-89D9F59134DE}"/>
              </a:ext>
            </a:extLst>
          </p:cNvPr>
          <p:cNvSpPr txBox="1"/>
          <p:nvPr/>
        </p:nvSpPr>
        <p:spPr>
          <a:xfrm>
            <a:off x="4750673" y="546539"/>
            <a:ext cx="5044966" cy="707886"/>
          </a:xfrm>
          <a:prstGeom prst="rect">
            <a:avLst/>
          </a:prstGeom>
          <a:noFill/>
        </p:spPr>
        <p:txBody>
          <a:bodyPr wrap="square" rtlCol="0">
            <a:spAutoFit/>
          </a:bodyPr>
          <a:lstStyle/>
          <a:p>
            <a:pPr algn="ctr"/>
            <a:r>
              <a:rPr lang="es-ES_tradnl" sz="4000" b="1">
                <a:solidFill>
                  <a:srgbClr val="C00000"/>
                </a:solidFill>
              </a:rPr>
              <a:t>DESAFIOS CECAN</a:t>
            </a:r>
          </a:p>
        </p:txBody>
      </p:sp>
      <p:sp>
        <p:nvSpPr>
          <p:cNvPr id="5" name="CuadroTexto 4">
            <a:extLst>
              <a:ext uri="{FF2B5EF4-FFF2-40B4-BE49-F238E27FC236}">
                <a16:creationId xmlns:a16="http://schemas.microsoft.com/office/drawing/2014/main" id="{AFFCF0B6-CB6B-1F01-1379-71F076A4B1A2}"/>
              </a:ext>
            </a:extLst>
          </p:cNvPr>
          <p:cNvSpPr txBox="1"/>
          <p:nvPr/>
        </p:nvSpPr>
        <p:spPr>
          <a:xfrm>
            <a:off x="-140763" y="3429000"/>
            <a:ext cx="3928991" cy="954107"/>
          </a:xfrm>
          <a:prstGeom prst="rect">
            <a:avLst/>
          </a:prstGeom>
          <a:noFill/>
        </p:spPr>
        <p:txBody>
          <a:bodyPr wrap="square" rtlCol="0">
            <a:spAutoFit/>
          </a:bodyPr>
          <a:lstStyle/>
          <a:p>
            <a:pPr algn="ctr"/>
            <a:r>
              <a:rPr lang="es-ES_tradnl" sz="2800" b="1" dirty="0">
                <a:solidFill>
                  <a:schemeClr val="accent1">
                    <a:lumMod val="60000"/>
                    <a:lumOff val="40000"/>
                  </a:schemeClr>
                </a:solidFill>
              </a:rPr>
              <a:t>PROYECTOS ESTRATEGICOS</a:t>
            </a:r>
          </a:p>
        </p:txBody>
      </p:sp>
      <p:sp>
        <p:nvSpPr>
          <p:cNvPr id="6" name="Rectángulo 5">
            <a:extLst>
              <a:ext uri="{FF2B5EF4-FFF2-40B4-BE49-F238E27FC236}">
                <a16:creationId xmlns:a16="http://schemas.microsoft.com/office/drawing/2014/main" id="{FEBD0B7F-7C9D-76DF-B3CF-5A5C03DB1B35}"/>
              </a:ext>
            </a:extLst>
          </p:cNvPr>
          <p:cNvSpPr/>
          <p:nvPr/>
        </p:nvSpPr>
        <p:spPr>
          <a:xfrm>
            <a:off x="2920467" y="4414346"/>
            <a:ext cx="390292" cy="18288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a:extLst>
              <a:ext uri="{FF2B5EF4-FFF2-40B4-BE49-F238E27FC236}">
                <a16:creationId xmlns:a16="http://schemas.microsoft.com/office/drawing/2014/main" id="{A43370FB-0D08-6ADD-616E-7560B572BF66}"/>
              </a:ext>
            </a:extLst>
          </p:cNvPr>
          <p:cNvSpPr/>
          <p:nvPr/>
        </p:nvSpPr>
        <p:spPr>
          <a:xfrm rot="5400000">
            <a:off x="7096727" y="-2906774"/>
            <a:ext cx="390292" cy="8742813"/>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solidFill>
                <a:srgbClr val="C00000"/>
              </a:solidFill>
            </a:endParaRPr>
          </a:p>
        </p:txBody>
      </p:sp>
      <p:pic>
        <p:nvPicPr>
          <p:cNvPr id="2" name="Google Shape;388;p16">
            <a:extLst>
              <a:ext uri="{FF2B5EF4-FFF2-40B4-BE49-F238E27FC236}">
                <a16:creationId xmlns:a16="http://schemas.microsoft.com/office/drawing/2014/main" id="{181D4CB0-1905-AEA5-A759-0F0D70339E16}"/>
              </a:ext>
            </a:extLst>
          </p:cNvPr>
          <p:cNvPicPr preferRelativeResize="0"/>
          <p:nvPr/>
        </p:nvPicPr>
        <p:blipFill rotWithShape="1">
          <a:blip r:embed="rId3">
            <a:alphaModFix/>
          </a:blip>
          <a:srcRect/>
          <a:stretch/>
        </p:blipFill>
        <p:spPr>
          <a:xfrm>
            <a:off x="0" y="11341"/>
            <a:ext cx="12192000" cy="6858007"/>
          </a:xfrm>
          <a:prstGeom prst="rect">
            <a:avLst/>
          </a:prstGeom>
          <a:noFill/>
          <a:ln>
            <a:noFill/>
          </a:ln>
        </p:spPr>
      </p:pic>
      <p:pic>
        <p:nvPicPr>
          <p:cNvPr id="7" name="Google Shape;316;p14">
            <a:extLst>
              <a:ext uri="{FF2B5EF4-FFF2-40B4-BE49-F238E27FC236}">
                <a16:creationId xmlns:a16="http://schemas.microsoft.com/office/drawing/2014/main" id="{5DE5C001-7963-ACDD-E9EA-7951C9C90AEC}"/>
              </a:ext>
            </a:extLst>
          </p:cNvPr>
          <p:cNvPicPr preferRelativeResize="0"/>
          <p:nvPr/>
        </p:nvPicPr>
        <p:blipFill rotWithShape="1">
          <a:blip r:embed="rId4">
            <a:alphaModFix/>
          </a:blip>
          <a:srcRect/>
          <a:stretch/>
        </p:blipFill>
        <p:spPr>
          <a:xfrm>
            <a:off x="574767" y="556601"/>
            <a:ext cx="857532" cy="551873"/>
          </a:xfrm>
          <a:prstGeom prst="rect">
            <a:avLst/>
          </a:prstGeom>
          <a:noFill/>
          <a:ln>
            <a:noFill/>
          </a:ln>
        </p:spPr>
      </p:pic>
    </p:spTree>
    <p:extLst>
      <p:ext uri="{BB962C8B-B14F-4D97-AF65-F5344CB8AC3E}">
        <p14:creationId xmlns:p14="http://schemas.microsoft.com/office/powerpoint/2010/main" val="375375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84B689F1-F7DC-D0A8-C0BC-1971EB0DE522}"/>
            </a:ext>
          </a:extLst>
        </p:cNvPr>
        <p:cNvGrpSpPr/>
        <p:nvPr/>
      </p:nvGrpSpPr>
      <p:grpSpPr>
        <a:xfrm>
          <a:off x="0" y="0"/>
          <a:ext cx="0" cy="0"/>
          <a:chOff x="0" y="0"/>
          <a:chExt cx="0" cy="0"/>
        </a:xfrm>
      </p:grpSpPr>
      <p:pic>
        <p:nvPicPr>
          <p:cNvPr id="315" name="Google Shape;315;p14">
            <a:extLst>
              <a:ext uri="{FF2B5EF4-FFF2-40B4-BE49-F238E27FC236}">
                <a16:creationId xmlns:a16="http://schemas.microsoft.com/office/drawing/2014/main" id="{E93C5048-9D64-0685-214C-16523F524298}"/>
              </a:ext>
            </a:extLst>
          </p:cNvPr>
          <p:cNvPicPr preferRelativeResize="0"/>
          <p:nvPr/>
        </p:nvPicPr>
        <p:blipFill rotWithShape="1">
          <a:blip r:embed="rId3">
            <a:alphaModFix/>
          </a:blip>
          <a:srcRect/>
          <a:stretch/>
        </p:blipFill>
        <p:spPr>
          <a:xfrm>
            <a:off x="0" y="2211"/>
            <a:ext cx="12192000" cy="6858007"/>
          </a:xfrm>
          <a:prstGeom prst="rect">
            <a:avLst/>
          </a:prstGeom>
          <a:noFill/>
          <a:ln>
            <a:noFill/>
          </a:ln>
        </p:spPr>
      </p:pic>
      <p:pic>
        <p:nvPicPr>
          <p:cNvPr id="316" name="Google Shape;316;p14">
            <a:extLst>
              <a:ext uri="{FF2B5EF4-FFF2-40B4-BE49-F238E27FC236}">
                <a16:creationId xmlns:a16="http://schemas.microsoft.com/office/drawing/2014/main" id="{2BF0ED2E-5D11-5B14-2AF2-B93D8D3A0BB3}"/>
              </a:ext>
            </a:extLst>
          </p:cNvPr>
          <p:cNvPicPr preferRelativeResize="0"/>
          <p:nvPr/>
        </p:nvPicPr>
        <p:blipFill rotWithShape="1">
          <a:blip r:embed="rId4">
            <a:alphaModFix/>
          </a:blip>
          <a:srcRect/>
          <a:stretch/>
        </p:blipFill>
        <p:spPr>
          <a:xfrm>
            <a:off x="574767" y="556601"/>
            <a:ext cx="857532" cy="551873"/>
          </a:xfrm>
          <a:prstGeom prst="rect">
            <a:avLst/>
          </a:prstGeom>
          <a:noFill/>
          <a:ln>
            <a:noFill/>
          </a:ln>
        </p:spPr>
      </p:pic>
      <p:sp>
        <p:nvSpPr>
          <p:cNvPr id="2" name="CuadroTexto 1">
            <a:extLst>
              <a:ext uri="{FF2B5EF4-FFF2-40B4-BE49-F238E27FC236}">
                <a16:creationId xmlns:a16="http://schemas.microsoft.com/office/drawing/2014/main" id="{6F07483D-FC28-FB29-C71F-4B96B4BA51B4}"/>
              </a:ext>
            </a:extLst>
          </p:cNvPr>
          <p:cNvSpPr txBox="1"/>
          <p:nvPr/>
        </p:nvSpPr>
        <p:spPr>
          <a:xfrm>
            <a:off x="2007066" y="687531"/>
            <a:ext cx="9088425" cy="1569660"/>
          </a:xfrm>
          <a:prstGeom prst="rect">
            <a:avLst/>
          </a:prstGeom>
          <a:noFill/>
        </p:spPr>
        <p:txBody>
          <a:bodyPr wrap="square">
            <a:spAutoFit/>
          </a:bodyPr>
          <a:lstStyle/>
          <a:p>
            <a:pPr algn="ctr"/>
            <a:r>
              <a:rPr lang="es-CL" sz="3600" b="1" dirty="0">
                <a:solidFill>
                  <a:srgbClr val="777777"/>
                </a:solidFill>
                <a:effectLst/>
                <a:latin typeface="Roboto" panose="020F0502020204030204" pitchFamily="34" charset="0"/>
              </a:rPr>
              <a:t>Políticas Públicas</a:t>
            </a:r>
          </a:p>
          <a:p>
            <a:pPr algn="ctr"/>
            <a:endParaRPr lang="es-CL" sz="2000" b="1" dirty="0">
              <a:solidFill>
                <a:srgbClr val="777777"/>
              </a:solidFill>
              <a:latin typeface="Roboto" panose="020F0502020204030204" pitchFamily="34" charset="0"/>
            </a:endParaRPr>
          </a:p>
          <a:p>
            <a:pPr marL="342900" indent="-342900">
              <a:buFont typeface="Arial" panose="020B0604020202020204" pitchFamily="34" charset="0"/>
              <a:buChar char="•"/>
            </a:pPr>
            <a:r>
              <a:rPr lang="es-CL" sz="2000" b="1" dirty="0">
                <a:solidFill>
                  <a:srgbClr val="777777"/>
                </a:solidFill>
                <a:latin typeface="Roboto" panose="020F0502020204030204" pitchFamily="34" charset="0"/>
              </a:rPr>
              <a:t>Acompañamiento tramitación de la ley de derecho al olvido oncológico</a:t>
            </a:r>
          </a:p>
          <a:p>
            <a:pPr algn="ctr"/>
            <a:endParaRPr lang="es-ES_tradnl" sz="2000" b="1" dirty="0"/>
          </a:p>
        </p:txBody>
      </p:sp>
      <p:pic>
        <p:nvPicPr>
          <p:cNvPr id="4" name="Imagen 3">
            <a:extLst>
              <a:ext uri="{FF2B5EF4-FFF2-40B4-BE49-F238E27FC236}">
                <a16:creationId xmlns:a16="http://schemas.microsoft.com/office/drawing/2014/main" id="{B16B8A9C-BDB0-AFE3-8529-B19B8348F93B}"/>
              </a:ext>
            </a:extLst>
          </p:cNvPr>
          <p:cNvPicPr>
            <a:picLocks noChangeAspect="1"/>
          </p:cNvPicPr>
          <p:nvPr/>
        </p:nvPicPr>
        <p:blipFill>
          <a:blip r:embed="rId5"/>
          <a:stretch>
            <a:fillRect/>
          </a:stretch>
        </p:blipFill>
        <p:spPr>
          <a:xfrm>
            <a:off x="8358932" y="2257191"/>
            <a:ext cx="2979836" cy="4211782"/>
          </a:xfrm>
          <a:prstGeom prst="rect">
            <a:avLst/>
          </a:prstGeom>
        </p:spPr>
      </p:pic>
      <p:sp>
        <p:nvSpPr>
          <p:cNvPr id="8" name="CuadroTexto 7">
            <a:extLst>
              <a:ext uri="{FF2B5EF4-FFF2-40B4-BE49-F238E27FC236}">
                <a16:creationId xmlns:a16="http://schemas.microsoft.com/office/drawing/2014/main" id="{CC43D703-ED78-5BE4-16E1-E9F066A7067F}"/>
              </a:ext>
            </a:extLst>
          </p:cNvPr>
          <p:cNvSpPr txBox="1"/>
          <p:nvPr/>
        </p:nvSpPr>
        <p:spPr>
          <a:xfrm>
            <a:off x="1432299" y="2257191"/>
            <a:ext cx="6206836" cy="3139321"/>
          </a:xfrm>
          <a:prstGeom prst="rect">
            <a:avLst/>
          </a:prstGeom>
          <a:noFill/>
        </p:spPr>
        <p:txBody>
          <a:bodyPr wrap="square">
            <a:spAutoFit/>
          </a:bodyPr>
          <a:lstStyle/>
          <a:p>
            <a:pPr algn="l"/>
            <a:r>
              <a:rPr lang="es-ES" b="0" i="0" dirty="0">
                <a:solidFill>
                  <a:srgbClr val="000000"/>
                </a:solidFill>
                <a:effectLst/>
                <a:latin typeface="Courier New" panose="02070309020205020404" pitchFamily="49" charset="0"/>
              </a:rPr>
              <a:t>"Artículo 8° bis.- Derecho al olvido oncológico. Serán nulas aquellas cláusulas, estipulaciones, condiciones más onerosas, exclusiones, restricciones o discriminaciones de cualquier otro tipo destinadas a quien haya sufrido una patología oncológica antes de la fecha de suscripción del contrato o negocio jurídico, cuando hayan transcurrido cinco años desde la finalización del tratamiento radical sin recaída posterior.</a:t>
            </a:r>
          </a:p>
        </p:txBody>
      </p:sp>
    </p:spTree>
    <p:extLst>
      <p:ext uri="{BB962C8B-B14F-4D97-AF65-F5344CB8AC3E}">
        <p14:creationId xmlns:p14="http://schemas.microsoft.com/office/powerpoint/2010/main" val="285510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EC716ABB-7A3C-47A2-F064-A3D72083536E}"/>
            </a:ext>
          </a:extLst>
        </p:cNvPr>
        <p:cNvGrpSpPr/>
        <p:nvPr/>
      </p:nvGrpSpPr>
      <p:grpSpPr>
        <a:xfrm>
          <a:off x="0" y="0"/>
          <a:ext cx="0" cy="0"/>
          <a:chOff x="0" y="0"/>
          <a:chExt cx="0" cy="0"/>
        </a:xfrm>
      </p:grpSpPr>
      <p:pic>
        <p:nvPicPr>
          <p:cNvPr id="315" name="Google Shape;315;p14">
            <a:extLst>
              <a:ext uri="{FF2B5EF4-FFF2-40B4-BE49-F238E27FC236}">
                <a16:creationId xmlns:a16="http://schemas.microsoft.com/office/drawing/2014/main" id="{ED7DE47B-42C3-09D8-4322-6A52C201AB91}"/>
              </a:ext>
            </a:extLst>
          </p:cNvPr>
          <p:cNvPicPr preferRelativeResize="0"/>
          <p:nvPr/>
        </p:nvPicPr>
        <p:blipFill rotWithShape="1">
          <a:blip r:embed="rId3">
            <a:alphaModFix/>
          </a:blip>
          <a:srcRect/>
          <a:stretch/>
        </p:blipFill>
        <p:spPr>
          <a:xfrm>
            <a:off x="0" y="0"/>
            <a:ext cx="12192000" cy="6858007"/>
          </a:xfrm>
          <a:prstGeom prst="rect">
            <a:avLst/>
          </a:prstGeom>
          <a:noFill/>
          <a:ln>
            <a:noFill/>
          </a:ln>
        </p:spPr>
      </p:pic>
      <p:pic>
        <p:nvPicPr>
          <p:cNvPr id="316" name="Google Shape;316;p14">
            <a:extLst>
              <a:ext uri="{FF2B5EF4-FFF2-40B4-BE49-F238E27FC236}">
                <a16:creationId xmlns:a16="http://schemas.microsoft.com/office/drawing/2014/main" id="{9C50222C-7F46-BC31-0BC8-CD820C1F7911}"/>
              </a:ext>
            </a:extLst>
          </p:cNvPr>
          <p:cNvPicPr preferRelativeResize="0"/>
          <p:nvPr/>
        </p:nvPicPr>
        <p:blipFill rotWithShape="1">
          <a:blip r:embed="rId4">
            <a:alphaModFix/>
          </a:blip>
          <a:srcRect/>
          <a:stretch/>
        </p:blipFill>
        <p:spPr>
          <a:xfrm>
            <a:off x="574767" y="556601"/>
            <a:ext cx="857532" cy="551873"/>
          </a:xfrm>
          <a:prstGeom prst="rect">
            <a:avLst/>
          </a:prstGeom>
          <a:noFill/>
          <a:ln>
            <a:noFill/>
          </a:ln>
        </p:spPr>
      </p:pic>
      <p:sp>
        <p:nvSpPr>
          <p:cNvPr id="3" name="CuadroTexto 2">
            <a:extLst>
              <a:ext uri="{FF2B5EF4-FFF2-40B4-BE49-F238E27FC236}">
                <a16:creationId xmlns:a16="http://schemas.microsoft.com/office/drawing/2014/main" id="{68CEA678-C58E-FA05-B913-5628159402A7}"/>
              </a:ext>
            </a:extLst>
          </p:cNvPr>
          <p:cNvSpPr txBox="1"/>
          <p:nvPr/>
        </p:nvSpPr>
        <p:spPr>
          <a:xfrm>
            <a:off x="2659878" y="1351504"/>
            <a:ext cx="8751200" cy="4154984"/>
          </a:xfrm>
          <a:prstGeom prst="rect">
            <a:avLst/>
          </a:prstGeom>
          <a:noFill/>
        </p:spPr>
        <p:txBody>
          <a:bodyPr wrap="square">
            <a:spAutoFit/>
          </a:bodyPr>
          <a:lstStyle/>
          <a:p>
            <a:r>
              <a:rPr lang="es-CL" sz="2200" b="1" dirty="0">
                <a:solidFill>
                  <a:srgbClr val="7030A0"/>
                </a:solidFill>
                <a:effectLst/>
                <a:latin typeface="Courier New" panose="02070309020205020404" pitchFamily="49" charset="0"/>
              </a:rPr>
              <a:t>d) Humanización del trato: </a:t>
            </a:r>
            <a:r>
              <a:rPr lang="es-CL" sz="2200" b="0" i="0" dirty="0">
                <a:solidFill>
                  <a:srgbClr val="000000"/>
                </a:solidFill>
                <a:effectLst/>
                <a:latin typeface="Courier New" panose="02070309020205020404" pitchFamily="49" charset="0"/>
              </a:rPr>
              <a:t>el Plan Nacional del Cáncer y todas las medidas y propuestas asociadas a éste, otorgadas por los equipos profesionales y de apoyo, deberán considerar la atención interdisciplinaria de las personas, reconocer espacio para la incorporación de terapias complementarias acreditadas, así como el derecho a tener compañía y asistencia espiritual, de acuerdo a lo dispuesto en el </a:t>
            </a:r>
            <a:r>
              <a:rPr lang="es-CL" sz="2200" b="0" i="0" u="sng" dirty="0">
                <a:solidFill>
                  <a:srgbClr val="6173A3"/>
                </a:solidFill>
                <a:effectLst/>
                <a:latin typeface="Courier New" panose="02070309020205020404" pitchFamily="49" charset="0"/>
                <a:hlinkClick r:id="rId5"/>
              </a:rPr>
              <a:t>párrafo 3º</a:t>
            </a:r>
            <a:r>
              <a:rPr lang="es-CL" sz="2200" b="0" i="0" dirty="0">
                <a:solidFill>
                  <a:srgbClr val="000000"/>
                </a:solidFill>
                <a:effectLst/>
                <a:latin typeface="Courier New" panose="02070309020205020404" pitchFamily="49" charset="0"/>
              </a:rPr>
              <a:t> del </a:t>
            </a:r>
            <a:r>
              <a:rPr lang="es-CL" sz="2200" b="0" i="0" u="sng" dirty="0">
                <a:solidFill>
                  <a:srgbClr val="6173A3"/>
                </a:solidFill>
                <a:effectLst/>
                <a:latin typeface="Courier New" panose="02070309020205020404" pitchFamily="49" charset="0"/>
                <a:hlinkClick r:id="rId6"/>
              </a:rPr>
              <a:t>Título II</a:t>
            </a:r>
            <a:r>
              <a:rPr lang="es-CL" sz="2200" b="0" i="0" dirty="0">
                <a:solidFill>
                  <a:srgbClr val="000000"/>
                </a:solidFill>
                <a:effectLst/>
                <a:latin typeface="Courier New" panose="02070309020205020404" pitchFamily="49" charset="0"/>
              </a:rPr>
              <a:t> de la </a:t>
            </a:r>
            <a:r>
              <a:rPr lang="es-CL" sz="2200" b="0" i="0" u="sng" dirty="0">
                <a:solidFill>
                  <a:srgbClr val="6173A3"/>
                </a:solidFill>
                <a:effectLst/>
                <a:latin typeface="Courier New" panose="02070309020205020404" pitchFamily="49" charset="0"/>
                <a:hlinkClick r:id="rId7"/>
              </a:rPr>
              <a:t>ley Nº 20.584</a:t>
            </a:r>
            <a:r>
              <a:rPr lang="es-CL" sz="2200" b="0" i="0" dirty="0">
                <a:solidFill>
                  <a:srgbClr val="000000"/>
                </a:solidFill>
                <a:effectLst/>
                <a:latin typeface="Courier New" panose="02070309020205020404" pitchFamily="49" charset="0"/>
              </a:rPr>
              <a:t>, que regula los derechos y deberes que tienen las personas en relación con acciones vinculadas a su atención en salud.</a:t>
            </a:r>
            <a:endParaRPr lang="es-CL" sz="2200" dirty="0"/>
          </a:p>
        </p:txBody>
      </p:sp>
      <p:pic>
        <p:nvPicPr>
          <p:cNvPr id="6" name="Google Shape;112;p2">
            <a:extLst>
              <a:ext uri="{FF2B5EF4-FFF2-40B4-BE49-F238E27FC236}">
                <a16:creationId xmlns:a16="http://schemas.microsoft.com/office/drawing/2014/main" id="{BA2B0D09-A978-E0EF-AF43-45E2EC1C16C0}"/>
              </a:ext>
            </a:extLst>
          </p:cNvPr>
          <p:cNvPicPr preferRelativeResize="0"/>
          <p:nvPr/>
        </p:nvPicPr>
        <p:blipFill rotWithShape="1">
          <a:blip r:embed="rId8">
            <a:alphaModFix/>
          </a:blip>
          <a:srcRect/>
          <a:stretch/>
        </p:blipFill>
        <p:spPr>
          <a:xfrm>
            <a:off x="571080" y="3595007"/>
            <a:ext cx="1517718" cy="2123212"/>
          </a:xfrm>
          <a:prstGeom prst="rect">
            <a:avLst/>
          </a:prstGeom>
          <a:noFill/>
          <a:ln>
            <a:noFill/>
          </a:ln>
        </p:spPr>
      </p:pic>
      <p:sp>
        <p:nvSpPr>
          <p:cNvPr id="7" name="CuadroTexto 6">
            <a:extLst>
              <a:ext uri="{FF2B5EF4-FFF2-40B4-BE49-F238E27FC236}">
                <a16:creationId xmlns:a16="http://schemas.microsoft.com/office/drawing/2014/main" id="{1B550AB4-8B23-B19F-50FF-E5605D42B5DC}"/>
              </a:ext>
            </a:extLst>
          </p:cNvPr>
          <p:cNvSpPr txBox="1"/>
          <p:nvPr/>
        </p:nvSpPr>
        <p:spPr>
          <a:xfrm>
            <a:off x="423849" y="2708995"/>
            <a:ext cx="2016899" cy="553998"/>
          </a:xfrm>
          <a:prstGeom prst="rect">
            <a:avLst/>
          </a:prstGeom>
          <a:noFill/>
        </p:spPr>
        <p:txBody>
          <a:bodyPr wrap="none" rtlCol="0">
            <a:spAutoFit/>
          </a:bodyPr>
          <a:lstStyle/>
          <a:p>
            <a:r>
              <a:rPr lang="es-CL" sz="3000" b="1" dirty="0">
                <a:solidFill>
                  <a:srgbClr val="A7A4E0"/>
                </a:solidFill>
              </a:rPr>
              <a:t>PRINCIPIOS</a:t>
            </a:r>
          </a:p>
        </p:txBody>
      </p:sp>
    </p:spTree>
    <p:extLst>
      <p:ext uri="{BB962C8B-B14F-4D97-AF65-F5344CB8AC3E}">
        <p14:creationId xmlns:p14="http://schemas.microsoft.com/office/powerpoint/2010/main" val="3754524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51208A73-EE31-20DF-0C9F-9C4D284FC9EC}"/>
            </a:ext>
          </a:extLst>
        </p:cNvPr>
        <p:cNvGrpSpPr/>
        <p:nvPr/>
      </p:nvGrpSpPr>
      <p:grpSpPr>
        <a:xfrm>
          <a:off x="0" y="0"/>
          <a:ext cx="0" cy="0"/>
          <a:chOff x="0" y="0"/>
          <a:chExt cx="0" cy="0"/>
        </a:xfrm>
      </p:grpSpPr>
      <p:pic>
        <p:nvPicPr>
          <p:cNvPr id="315" name="Google Shape;315;p14">
            <a:extLst>
              <a:ext uri="{FF2B5EF4-FFF2-40B4-BE49-F238E27FC236}">
                <a16:creationId xmlns:a16="http://schemas.microsoft.com/office/drawing/2014/main" id="{917368BC-267F-B2C1-5382-37434E449EAA}"/>
              </a:ext>
            </a:extLst>
          </p:cNvPr>
          <p:cNvPicPr preferRelativeResize="0"/>
          <p:nvPr/>
        </p:nvPicPr>
        <p:blipFill rotWithShape="1">
          <a:blip r:embed="rId3">
            <a:alphaModFix/>
          </a:blip>
          <a:srcRect/>
          <a:stretch/>
        </p:blipFill>
        <p:spPr>
          <a:xfrm>
            <a:off x="0" y="2211"/>
            <a:ext cx="12192000" cy="6858007"/>
          </a:xfrm>
          <a:prstGeom prst="rect">
            <a:avLst/>
          </a:prstGeom>
          <a:noFill/>
          <a:ln>
            <a:noFill/>
          </a:ln>
        </p:spPr>
      </p:pic>
      <p:pic>
        <p:nvPicPr>
          <p:cNvPr id="316" name="Google Shape;316;p14">
            <a:extLst>
              <a:ext uri="{FF2B5EF4-FFF2-40B4-BE49-F238E27FC236}">
                <a16:creationId xmlns:a16="http://schemas.microsoft.com/office/drawing/2014/main" id="{0291F5D6-4A1C-F8CA-0A9F-0B537737CDD4}"/>
              </a:ext>
            </a:extLst>
          </p:cNvPr>
          <p:cNvPicPr preferRelativeResize="0"/>
          <p:nvPr/>
        </p:nvPicPr>
        <p:blipFill rotWithShape="1">
          <a:blip r:embed="rId4">
            <a:alphaModFix/>
          </a:blip>
          <a:srcRect/>
          <a:stretch/>
        </p:blipFill>
        <p:spPr>
          <a:xfrm>
            <a:off x="574767" y="556601"/>
            <a:ext cx="857532" cy="551873"/>
          </a:xfrm>
          <a:prstGeom prst="rect">
            <a:avLst/>
          </a:prstGeom>
          <a:noFill/>
          <a:ln>
            <a:noFill/>
          </a:ln>
        </p:spPr>
      </p:pic>
      <p:sp>
        <p:nvSpPr>
          <p:cNvPr id="5" name="CuadroTexto 4">
            <a:extLst>
              <a:ext uri="{FF2B5EF4-FFF2-40B4-BE49-F238E27FC236}">
                <a16:creationId xmlns:a16="http://schemas.microsoft.com/office/drawing/2014/main" id="{6D15F949-007A-73F3-EF29-5E92899C3D0A}"/>
              </a:ext>
            </a:extLst>
          </p:cNvPr>
          <p:cNvSpPr txBox="1"/>
          <p:nvPr/>
        </p:nvSpPr>
        <p:spPr>
          <a:xfrm>
            <a:off x="2661920" y="1108474"/>
            <a:ext cx="8605520" cy="4493538"/>
          </a:xfrm>
          <a:prstGeom prst="rect">
            <a:avLst/>
          </a:prstGeom>
          <a:noFill/>
        </p:spPr>
        <p:txBody>
          <a:bodyPr wrap="square">
            <a:spAutoFit/>
          </a:bodyPr>
          <a:lstStyle/>
          <a:p>
            <a:r>
              <a:rPr lang="es-CL" b="0" i="0" dirty="0">
                <a:solidFill>
                  <a:srgbClr val="000000"/>
                </a:solidFill>
                <a:effectLst/>
                <a:latin typeface="Courier New" panose="02070309020205020404" pitchFamily="49" charset="0"/>
              </a:rPr>
              <a:t> </a:t>
            </a:r>
            <a:r>
              <a:rPr lang="es-CL" sz="2200" b="1" dirty="0">
                <a:solidFill>
                  <a:srgbClr val="7030A0"/>
                </a:solidFill>
                <a:effectLst/>
                <a:latin typeface="Courier New" panose="02070309020205020404" pitchFamily="49" charset="0"/>
              </a:rPr>
              <a:t>  El Plan </a:t>
            </a:r>
            <a:r>
              <a:rPr lang="es-CL" sz="2200" dirty="0">
                <a:solidFill>
                  <a:srgbClr val="000000"/>
                </a:solidFill>
                <a:effectLst/>
                <a:latin typeface="Courier New" panose="02070309020205020404" pitchFamily="49" charset="0"/>
              </a:rPr>
              <a:t>deberá considerar una política de formación de recursos humanos para el tratamiento del cáncer, considerando tanto especialistas médicos, profesionales de la salud, como investigadores en la materia. Asimismo, el Plan deberá contemplar programas de capacitación o acompañamiento para las familias y personas que se encuentren a cargo de quienes padezcan la enfermedad y medidas de difusión que digan relación con la prevención, diagnóstico oportuno, tratamiento e investigación del cáncer y con el modo de enfrentar sus </a:t>
            </a:r>
            <a:r>
              <a:rPr lang="es-CL" sz="2200" b="1" dirty="0">
                <a:solidFill>
                  <a:srgbClr val="7030A0"/>
                </a:solidFill>
                <a:effectLst/>
                <a:latin typeface="Courier New" panose="02070309020205020404" pitchFamily="49" charset="0"/>
              </a:rPr>
              <a:t>consecuencias económicas y sociales.</a:t>
            </a:r>
            <a:endParaRPr lang="es-CL" sz="2200" b="1" dirty="0">
              <a:solidFill>
                <a:srgbClr val="7030A0"/>
              </a:solidFill>
            </a:endParaRPr>
          </a:p>
        </p:txBody>
      </p:sp>
    </p:spTree>
    <p:extLst>
      <p:ext uri="{BB962C8B-B14F-4D97-AF65-F5344CB8AC3E}">
        <p14:creationId xmlns:p14="http://schemas.microsoft.com/office/powerpoint/2010/main" val="3206421696"/>
      </p:ext>
    </p:extLst>
  </p:cSld>
  <p:clrMapOvr>
    <a:masterClrMapping/>
  </p:clrMapOvr>
</p:sld>
</file>

<file path=ppt/theme/theme1.xml><?xml version="1.0" encoding="utf-8"?>
<a:theme xmlns:a="http://schemas.openxmlformats.org/drawingml/2006/main" name="Tema de Office">
  <a:themeElements>
    <a:clrScheme name="Personalizados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{AD8BF04B-CB82-2D4C-8AC9-BC3D9F4BC068}tf10001076</Template>
  <TotalTime>11594</TotalTime>
  <Words>856</Words>
  <Application>Microsoft Macintosh PowerPoint</Application>
  <PresentationFormat>Panorámica</PresentationFormat>
  <Paragraphs>132</Paragraphs>
  <Slides>11</Slides>
  <Notes>9</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11</vt:i4>
      </vt:variant>
    </vt:vector>
  </HeadingPairs>
  <TitlesOfParts>
    <vt:vector size="24" baseType="lpstr">
      <vt:lpstr>Aptos</vt:lpstr>
      <vt:lpstr>Arial</vt:lpstr>
      <vt:lpstr>Calibri</vt:lpstr>
      <vt:lpstr>Calibri Light</vt:lpstr>
      <vt:lpstr>Century Gothic</vt:lpstr>
      <vt:lpstr>Courier New</vt:lpstr>
      <vt:lpstr>gob_regular</vt:lpstr>
      <vt:lpstr>Montserrat</vt:lpstr>
      <vt:lpstr>Montserrat Medium</vt:lpstr>
      <vt:lpstr>Montserrat SemiBold</vt:lpstr>
      <vt:lpstr>Roboto</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Bruno Nervi</dc:creator>
  <cp:lastModifiedBy>Carolina Goic Boroevic</cp:lastModifiedBy>
  <cp:revision>221</cp:revision>
  <cp:lastPrinted>2023-01-17T01:29:49Z</cp:lastPrinted>
  <dcterms:created xsi:type="dcterms:W3CDTF">2022-03-27T21:17:34Z</dcterms:created>
  <dcterms:modified xsi:type="dcterms:W3CDTF">2024-04-15T19:13:02Z</dcterms:modified>
</cp:coreProperties>
</file>